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Slab"/>
      <p:regular r:id="rId30"/>
      <p:bold r:id="rId31"/>
    </p:embeddedFont>
    <p:embeddedFont>
      <p:font typeface="Mulish"/>
      <p:regular r:id="rId32"/>
      <p:bold r:id="rId33"/>
      <p:italic r:id="rId34"/>
      <p:boldItalic r:id="rId35"/>
    </p:embeddedFont>
    <p:embeddedFont>
      <p:font typeface="Roboto"/>
      <p:regular r:id="rId36"/>
      <p:bold r:id="rId37"/>
      <p:italic r:id="rId38"/>
      <p:boldItalic r:id="rId39"/>
    </p:embeddedFont>
    <p:embeddedFont>
      <p:font typeface="Bebas Neue"/>
      <p:regular r:id="rId40"/>
    </p:embeddedFont>
    <p:embeddedFont>
      <p:font typeface="Quicksand"/>
      <p:regular r:id="rId41"/>
      <p:bold r:id="rId42"/>
    </p:embeddedFont>
    <p:embeddedFont>
      <p:font typeface="PT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0otUOqUZqOLmOgfCPpXp4URSx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92DD78-06EC-4DA0-85CF-206C5FE907A3}">
  <a:tblStyle styleId="{E792DD78-06EC-4DA0-85CF-206C5FE907A3}" styleName="Table_0">
    <a:wholeTbl>
      <a:tcTxStyle b="off" i="off">
        <a:font>
          <a:latin typeface="Arial"/>
          <a:ea typeface="Arial"/>
          <a:cs typeface="Arial"/>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chemeClr val="lt1">
              <a:alpha val="20000"/>
            </a:schemeClr>
          </a:solidFill>
        </a:fill>
      </a:tcStyle>
    </a:band1H>
    <a:band2H>
      <a:tcTxStyle b="off" i="off"/>
    </a:band2H>
    <a:band1V>
      <a:tcTxStyle b="off" i="off"/>
      <a:tcStyle>
        <a:fill>
          <a:solidFill>
            <a:schemeClr val="lt1">
              <a:alpha val="20000"/>
            </a:schemeClr>
          </a:solidFill>
        </a:fill>
      </a:tcStyle>
    </a:band1V>
    <a:band2V>
      <a:tcTxStyle b="off" i="off"/>
    </a:band2V>
    <a:lastCol>
      <a:tcTxStyle b="on" i="off"/>
      <a:tcStyle>
        <a:tcBdr>
          <a:left>
            <a:ln cap="flat" cmpd="sng" w="9525">
              <a:solidFill>
                <a:schemeClr val="lt1"/>
              </a:solidFill>
              <a:prstDash val="solid"/>
              <a:round/>
              <a:headEnd len="sm" w="sm" type="none"/>
              <a:tailEnd len="sm" w="sm" type="none"/>
            </a:ln>
          </a:left>
        </a:tcBdr>
      </a:tcStyle>
    </a:lastCol>
    <a:firstCol>
      <a:tcTxStyle b="on" i="off"/>
      <a:tcStyle>
        <a:tcBdr>
          <a:right>
            <a:ln cap="flat" cmpd="sng" w="9525">
              <a:solidFill>
                <a:schemeClr val="lt1"/>
              </a:solidFill>
              <a:prstDash val="solid"/>
              <a:round/>
              <a:headEnd len="sm" w="sm" type="none"/>
              <a:tailEnd len="sm" w="sm" type="none"/>
            </a:ln>
          </a:right>
        </a:tcBdr>
      </a:tcStyle>
    </a:firstCol>
    <a:lastRow>
      <a:tcTxStyle b="on" i="off"/>
      <a:tcStyle>
        <a:tcBdr>
          <a:top>
            <a:ln cap="flat" cmpd="sng" w="9525">
              <a:solidFill>
                <a:schemeClr val="lt1"/>
              </a:solidFill>
              <a:prstDash val="solid"/>
              <a:round/>
              <a:headEnd len="sm" w="sm" type="none"/>
              <a:tailEnd len="sm" w="sm" type="none"/>
            </a:ln>
          </a:top>
        </a:tcBdr>
        <a:fill>
          <a:solidFill>
            <a:srgbClr val="FFFFFF">
              <a:alpha val="0"/>
            </a:srgbClr>
          </a:solidFill>
        </a:fill>
      </a:tcStyle>
    </a:lastRow>
    <a:seCell>
      <a:tcTxStyle b="off" i="off"/>
      <a:tcStyle>
        <a:tcBdr>
          <a:left>
            <a:ln cap="flat" cmpd="sng" w="9525">
              <a:solidFill>
                <a:srgbClr val="000000">
                  <a:alpha val="0"/>
                </a:srgbClr>
              </a:solidFill>
              <a:prstDash val="solid"/>
              <a:round/>
              <a:headEnd len="sm" w="sm" type="none"/>
              <a:tailEnd len="sm" w="sm" type="none"/>
            </a:ln>
          </a:left>
          <a:top>
            <a:ln cap="flat" cmpd="sng" w="9525">
              <a:solidFill>
                <a:srgbClr val="000000">
                  <a:alpha val="0"/>
                </a:srgbClr>
              </a:solidFill>
              <a:prstDash val="solid"/>
              <a:round/>
              <a:headEnd len="sm" w="sm" type="none"/>
              <a:tailEnd len="sm" w="sm" type="none"/>
            </a:ln>
          </a:top>
        </a:tcBdr>
      </a:tcStyle>
    </a:seCell>
    <a:swCell>
      <a:tcTxStyle b="off" i="off"/>
      <a:tcStyle>
        <a:tcBdr>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tcBdr>
      </a:tcStyle>
    </a:swCell>
    <a:firstRow>
      <a:tcTxStyle b="on" i="off"/>
      <a:tcStyle>
        <a:tcBdr>
          <a:bottom>
            <a:ln cap="flat" cmpd="sng" w="9525">
              <a:solidFill>
                <a:schemeClr val="lt1"/>
              </a:solidFill>
              <a:prstDash val="solid"/>
              <a:round/>
              <a:headEnd len="sm" w="sm" type="none"/>
              <a:tailEnd len="sm" w="sm" type="none"/>
            </a:ln>
          </a:bottom>
        </a:tcBdr>
        <a:fill>
          <a:solidFill>
            <a:srgbClr val="FFFFFF">
              <a:alpha val="0"/>
            </a:srgbClr>
          </a:solidFill>
        </a:fill>
      </a:tcStyle>
    </a:firstRow>
    <a:neCell>
      <a:tcTxStyle b="off" i="off"/>
      <a:tcStyle>
        <a:tcBdr>
          <a:bottom>
            <a:ln cap="flat" cmpd="sng" w="9525">
              <a:solidFill>
                <a:srgbClr val="000000">
                  <a:alpha val="0"/>
                </a:srgbClr>
              </a:solidFill>
              <a:prstDash val="solid"/>
              <a:round/>
              <a:headEnd len="sm" w="sm" type="none"/>
              <a:tailEnd len="sm" w="sm" type="none"/>
            </a:ln>
          </a:bottom>
        </a:tcBdr>
      </a:tcStyle>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20" Type="http://schemas.openxmlformats.org/officeDocument/2006/relationships/slide" Target="slides/slide15.xml"/><Relationship Id="rId42" Type="http://schemas.openxmlformats.org/officeDocument/2006/relationships/font" Target="fonts/Quicksand-bold.fntdata"/><Relationship Id="rId41" Type="http://schemas.openxmlformats.org/officeDocument/2006/relationships/font" Target="fonts/Quicksand-regular.fntdata"/><Relationship Id="rId22" Type="http://schemas.openxmlformats.org/officeDocument/2006/relationships/slide" Target="slides/slide17.xml"/><Relationship Id="rId44" Type="http://schemas.openxmlformats.org/officeDocument/2006/relationships/font" Target="fonts/PTSans-bold.fntdata"/><Relationship Id="rId21" Type="http://schemas.openxmlformats.org/officeDocument/2006/relationships/slide" Target="slides/slide16.xml"/><Relationship Id="rId43" Type="http://schemas.openxmlformats.org/officeDocument/2006/relationships/font" Target="fonts/PTSans-regular.fntdata"/><Relationship Id="rId24" Type="http://schemas.openxmlformats.org/officeDocument/2006/relationships/slide" Target="slides/slide19.xml"/><Relationship Id="rId46" Type="http://schemas.openxmlformats.org/officeDocument/2006/relationships/font" Target="fonts/PTSans-boldItalic.fntdata"/><Relationship Id="rId23" Type="http://schemas.openxmlformats.org/officeDocument/2006/relationships/slide" Target="slides/slide18.xml"/><Relationship Id="rId45"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bold.fntdata"/><Relationship Id="rId30" Type="http://schemas.openxmlformats.org/officeDocument/2006/relationships/font" Target="fonts/RobotoSlab-regular.fntdata"/><Relationship Id="rId11" Type="http://schemas.openxmlformats.org/officeDocument/2006/relationships/slide" Target="slides/slide6.xml"/><Relationship Id="rId33" Type="http://schemas.openxmlformats.org/officeDocument/2006/relationships/font" Target="fonts/Mulish-bold.fntdata"/><Relationship Id="rId10" Type="http://schemas.openxmlformats.org/officeDocument/2006/relationships/slide" Target="slides/slide5.xml"/><Relationship Id="rId32" Type="http://schemas.openxmlformats.org/officeDocument/2006/relationships/font" Target="fonts/Mulish-regular.fntdata"/><Relationship Id="rId13" Type="http://schemas.openxmlformats.org/officeDocument/2006/relationships/slide" Target="slides/slide8.xml"/><Relationship Id="rId35" Type="http://schemas.openxmlformats.org/officeDocument/2006/relationships/font" Target="fonts/Mulish-boldItalic.fntdata"/><Relationship Id="rId12" Type="http://schemas.openxmlformats.org/officeDocument/2006/relationships/slide" Target="slides/slide7.xml"/><Relationship Id="rId34" Type="http://schemas.openxmlformats.org/officeDocument/2006/relationships/font" Target="fonts/Mulish-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7"/>
          <p:cNvSpPr txBox="1"/>
          <p:nvPr>
            <p:ph type="ctrTitle"/>
          </p:nvPr>
        </p:nvSpPr>
        <p:spPr>
          <a:xfrm>
            <a:off x="1609200" y="1424875"/>
            <a:ext cx="5925600" cy="20793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5200"/>
              <a:buNone/>
              <a:defRPr b="0"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7"/>
          <p:cNvSpPr txBox="1"/>
          <p:nvPr>
            <p:ph idx="1" type="subTitle"/>
          </p:nvPr>
        </p:nvSpPr>
        <p:spPr>
          <a:xfrm>
            <a:off x="1609200" y="3573775"/>
            <a:ext cx="59427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6"/>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6"/>
          <p:cNvSpPr txBox="1"/>
          <p:nvPr>
            <p:ph type="title"/>
          </p:nvPr>
        </p:nvSpPr>
        <p:spPr>
          <a:xfrm>
            <a:off x="969825" y="2079259"/>
            <a:ext cx="7204500" cy="8790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126" name="Google Shape;126;p36"/>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27" name="Google Shape;127;p36"/>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36"/>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29" name="Google Shape;129;p36"/>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30" name="Google Shape;130;p36"/>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31" name="Google Shape;131;p36"/>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3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 name="Google Shape;134;p37"/>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35" name="Google Shape;135;p37"/>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 name="Google Shape;136;p37"/>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37" name="Google Shape;137;p37"/>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38" name="Google Shape;138;p37"/>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39" name="Google Shape;139;p37"/>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40" name="Google Shape;140;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41" name="Shape 141"/>
        <p:cNvGrpSpPr/>
        <p:nvPr/>
      </p:nvGrpSpPr>
      <p:grpSpPr>
        <a:xfrm>
          <a:off x="0" y="0"/>
          <a:ext cx="0" cy="0"/>
          <a:chOff x="0" y="0"/>
          <a:chExt cx="0" cy="0"/>
        </a:xfrm>
      </p:grpSpPr>
      <p:sp>
        <p:nvSpPr>
          <p:cNvPr id="142" name="Google Shape;142;p3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3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44" name="Google Shape;144;p3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38"/>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46" name="Google Shape;146;p3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47" name="Google Shape;147;p38"/>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48" name="Google Shape;148;p38"/>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49" name="Google Shape;149;p3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0" name="Google Shape;150;p38"/>
          <p:cNvSpPr txBox="1"/>
          <p:nvPr>
            <p:ph idx="1" type="subTitle"/>
          </p:nvPr>
        </p:nvSpPr>
        <p:spPr>
          <a:xfrm>
            <a:off x="1381625" y="1718025"/>
            <a:ext cx="70425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1" name="Google Shape;151;p38"/>
          <p:cNvSpPr txBox="1"/>
          <p:nvPr>
            <p:ph idx="2" type="subTitle"/>
          </p:nvPr>
        </p:nvSpPr>
        <p:spPr>
          <a:xfrm>
            <a:off x="1381635" y="2861025"/>
            <a:ext cx="70425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2" name="Google Shape;152;p38"/>
          <p:cNvSpPr txBox="1"/>
          <p:nvPr>
            <p:ph idx="3" type="subTitle"/>
          </p:nvPr>
        </p:nvSpPr>
        <p:spPr>
          <a:xfrm>
            <a:off x="1381635" y="4004025"/>
            <a:ext cx="70425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53" name="Google Shape;153;p38"/>
          <p:cNvSpPr txBox="1"/>
          <p:nvPr>
            <p:ph idx="4" type="subTitle"/>
          </p:nvPr>
        </p:nvSpPr>
        <p:spPr>
          <a:xfrm>
            <a:off x="1381625" y="1406025"/>
            <a:ext cx="7042500" cy="33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54" name="Google Shape;154;p38"/>
          <p:cNvSpPr txBox="1"/>
          <p:nvPr>
            <p:ph idx="5" type="subTitle"/>
          </p:nvPr>
        </p:nvSpPr>
        <p:spPr>
          <a:xfrm>
            <a:off x="1381625" y="2526575"/>
            <a:ext cx="7042500" cy="33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55" name="Google Shape;155;p38"/>
          <p:cNvSpPr txBox="1"/>
          <p:nvPr>
            <p:ph idx="6" type="subTitle"/>
          </p:nvPr>
        </p:nvSpPr>
        <p:spPr>
          <a:xfrm>
            <a:off x="1381625" y="3647125"/>
            <a:ext cx="7042500" cy="33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6" name="Shape 156"/>
        <p:cNvGrpSpPr/>
        <p:nvPr/>
      </p:nvGrpSpPr>
      <p:grpSpPr>
        <a:xfrm>
          <a:off x="0" y="0"/>
          <a:ext cx="0" cy="0"/>
          <a:chOff x="0" y="0"/>
          <a:chExt cx="0" cy="0"/>
        </a:xfrm>
      </p:grpSpPr>
      <p:sp>
        <p:nvSpPr>
          <p:cNvPr id="157" name="Google Shape;157;p39"/>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 name="Google Shape;158;p39"/>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59" name="Google Shape;159;p39"/>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39"/>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61" name="Google Shape;161;p39"/>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62" name="Google Shape;162;p39"/>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63" name="Google Shape;163;p39"/>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64" name="Google Shape;164;p3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5" name="Google Shape;165;p39"/>
          <p:cNvSpPr txBox="1"/>
          <p:nvPr>
            <p:ph idx="1" type="subTitle"/>
          </p:nvPr>
        </p:nvSpPr>
        <p:spPr>
          <a:xfrm>
            <a:off x="937625" y="307125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39"/>
          <p:cNvSpPr txBox="1"/>
          <p:nvPr>
            <p:ph idx="2" type="subTitle"/>
          </p:nvPr>
        </p:nvSpPr>
        <p:spPr>
          <a:xfrm>
            <a:off x="3484346" y="307125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7" name="Google Shape;167;p39"/>
          <p:cNvSpPr txBox="1"/>
          <p:nvPr>
            <p:ph idx="3" type="subTitle"/>
          </p:nvPr>
        </p:nvSpPr>
        <p:spPr>
          <a:xfrm>
            <a:off x="6031074" y="3071250"/>
            <a:ext cx="2175300" cy="86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8" name="Google Shape;168;p39"/>
          <p:cNvSpPr txBox="1"/>
          <p:nvPr>
            <p:ph idx="4" type="subTitle"/>
          </p:nvPr>
        </p:nvSpPr>
        <p:spPr>
          <a:xfrm>
            <a:off x="937625" y="2690250"/>
            <a:ext cx="2175300" cy="365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9" name="Google Shape;169;p39"/>
          <p:cNvSpPr txBox="1"/>
          <p:nvPr>
            <p:ph idx="5" type="subTitle"/>
          </p:nvPr>
        </p:nvSpPr>
        <p:spPr>
          <a:xfrm>
            <a:off x="3484347" y="2690250"/>
            <a:ext cx="2175300" cy="365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70" name="Google Shape;170;p39"/>
          <p:cNvSpPr txBox="1"/>
          <p:nvPr>
            <p:ph idx="6" type="subTitle"/>
          </p:nvPr>
        </p:nvSpPr>
        <p:spPr>
          <a:xfrm>
            <a:off x="6031075" y="2690250"/>
            <a:ext cx="2175300" cy="365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71" name="Shape 171"/>
        <p:cNvGrpSpPr/>
        <p:nvPr/>
      </p:nvGrpSpPr>
      <p:grpSpPr>
        <a:xfrm>
          <a:off x="0" y="0"/>
          <a:ext cx="0" cy="0"/>
          <a:chOff x="0" y="0"/>
          <a:chExt cx="0" cy="0"/>
        </a:xfrm>
      </p:grpSpPr>
      <p:sp>
        <p:nvSpPr>
          <p:cNvPr id="172" name="Google Shape;172;p40"/>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 name="Google Shape;173;p40"/>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74" name="Google Shape;174;p40"/>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 name="Google Shape;175;p40"/>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76" name="Google Shape;176;p40"/>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77" name="Google Shape;177;p40"/>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78" name="Google Shape;178;p40"/>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79" name="Google Shape;179;p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0" name="Google Shape;180;p40"/>
          <p:cNvSpPr txBox="1"/>
          <p:nvPr>
            <p:ph idx="1" type="subTitle"/>
          </p:nvPr>
        </p:nvSpPr>
        <p:spPr>
          <a:xfrm>
            <a:off x="903950" y="2149201"/>
            <a:ext cx="21912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1" name="Google Shape;181;p40"/>
          <p:cNvSpPr txBox="1"/>
          <p:nvPr>
            <p:ph idx="2" type="subTitle"/>
          </p:nvPr>
        </p:nvSpPr>
        <p:spPr>
          <a:xfrm>
            <a:off x="3478550" y="2149201"/>
            <a:ext cx="21825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2" name="Google Shape;182;p40"/>
          <p:cNvSpPr txBox="1"/>
          <p:nvPr>
            <p:ph idx="3" type="subTitle"/>
          </p:nvPr>
        </p:nvSpPr>
        <p:spPr>
          <a:xfrm>
            <a:off x="903950" y="3579425"/>
            <a:ext cx="21912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3" name="Google Shape;183;p40"/>
          <p:cNvSpPr txBox="1"/>
          <p:nvPr>
            <p:ph idx="4" type="subTitle"/>
          </p:nvPr>
        </p:nvSpPr>
        <p:spPr>
          <a:xfrm>
            <a:off x="3478550" y="3579425"/>
            <a:ext cx="21825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4" name="Google Shape;184;p40"/>
          <p:cNvSpPr txBox="1"/>
          <p:nvPr>
            <p:ph idx="5" type="subTitle"/>
          </p:nvPr>
        </p:nvSpPr>
        <p:spPr>
          <a:xfrm>
            <a:off x="6048850" y="2149201"/>
            <a:ext cx="2199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5" name="Google Shape;185;p40"/>
          <p:cNvSpPr txBox="1"/>
          <p:nvPr>
            <p:ph idx="6" type="subTitle"/>
          </p:nvPr>
        </p:nvSpPr>
        <p:spPr>
          <a:xfrm>
            <a:off x="6048850" y="3579425"/>
            <a:ext cx="21999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6" name="Google Shape;186;p40"/>
          <p:cNvSpPr txBox="1"/>
          <p:nvPr>
            <p:ph idx="7" type="subTitle"/>
          </p:nvPr>
        </p:nvSpPr>
        <p:spPr>
          <a:xfrm>
            <a:off x="908250" y="1656600"/>
            <a:ext cx="21825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40"/>
          <p:cNvSpPr txBox="1"/>
          <p:nvPr>
            <p:ph idx="8" type="subTitle"/>
          </p:nvPr>
        </p:nvSpPr>
        <p:spPr>
          <a:xfrm>
            <a:off x="3482836" y="1656600"/>
            <a:ext cx="21738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40"/>
          <p:cNvSpPr txBox="1"/>
          <p:nvPr>
            <p:ph idx="9" type="subTitle"/>
          </p:nvPr>
        </p:nvSpPr>
        <p:spPr>
          <a:xfrm>
            <a:off x="6053173" y="1656600"/>
            <a:ext cx="21912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9" name="Google Shape;189;p40"/>
          <p:cNvSpPr txBox="1"/>
          <p:nvPr>
            <p:ph idx="13" type="subTitle"/>
          </p:nvPr>
        </p:nvSpPr>
        <p:spPr>
          <a:xfrm>
            <a:off x="908250" y="3086800"/>
            <a:ext cx="21825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0" name="Google Shape;190;p40"/>
          <p:cNvSpPr txBox="1"/>
          <p:nvPr>
            <p:ph idx="14" type="subTitle"/>
          </p:nvPr>
        </p:nvSpPr>
        <p:spPr>
          <a:xfrm>
            <a:off x="3482836" y="3086800"/>
            <a:ext cx="21738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40"/>
          <p:cNvSpPr txBox="1"/>
          <p:nvPr>
            <p:ph idx="15" type="subTitle"/>
          </p:nvPr>
        </p:nvSpPr>
        <p:spPr>
          <a:xfrm>
            <a:off x="6053173" y="3086800"/>
            <a:ext cx="2191200" cy="442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2" name="Shape 192"/>
        <p:cNvGrpSpPr/>
        <p:nvPr/>
      </p:nvGrpSpPr>
      <p:grpSpPr>
        <a:xfrm>
          <a:off x="0" y="0"/>
          <a:ext cx="0" cy="0"/>
          <a:chOff x="0" y="0"/>
          <a:chExt cx="0" cy="0"/>
        </a:xfrm>
      </p:grpSpPr>
      <p:sp>
        <p:nvSpPr>
          <p:cNvPr id="193" name="Google Shape;193;p41"/>
          <p:cNvSpPr txBox="1"/>
          <p:nvPr>
            <p:ph type="title"/>
          </p:nvPr>
        </p:nvSpPr>
        <p:spPr>
          <a:xfrm>
            <a:off x="720000" y="1413525"/>
            <a:ext cx="4294800" cy="20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4" name="Google Shape;194;p41"/>
          <p:cNvSpPr txBox="1"/>
          <p:nvPr>
            <p:ph idx="1" type="subTitle"/>
          </p:nvPr>
        </p:nvSpPr>
        <p:spPr>
          <a:xfrm>
            <a:off x="720000" y="3508800"/>
            <a:ext cx="42948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5" name="Google Shape;195;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96" name="Shape 1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97" name="Shape 197"/>
        <p:cNvGrpSpPr/>
        <p:nvPr/>
      </p:nvGrpSpPr>
      <p:grpSpPr>
        <a:xfrm>
          <a:off x="0" y="0"/>
          <a:ext cx="0" cy="0"/>
          <a:chOff x="0" y="0"/>
          <a:chExt cx="0" cy="0"/>
        </a:xfrm>
      </p:grpSpPr>
      <p:sp>
        <p:nvSpPr>
          <p:cNvPr id="198" name="Google Shape;198;p4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US"/>
              <a:t>‹#›</a:t>
            </a:fld>
            <a:endParaRPr/>
          </a:p>
        </p:txBody>
      </p:sp>
      <p:cxnSp>
        <p:nvCxnSpPr>
          <p:cNvPr id="200" name="Google Shape;200;p4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201" name="Google Shape;201;p4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43"/>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203" name="Google Shape;203;p4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204" name="Google Shape;204;p43"/>
          <p:cNvSpPr txBox="1"/>
          <p:nvPr>
            <p:ph idx="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205" name="Google Shape;205;p43"/>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06" name="Shape 206"/>
        <p:cNvGrpSpPr/>
        <p:nvPr/>
      </p:nvGrpSpPr>
      <p:grpSpPr>
        <a:xfrm>
          <a:off x="0" y="0"/>
          <a:ext cx="0" cy="0"/>
          <a:chOff x="0" y="0"/>
          <a:chExt cx="0" cy="0"/>
        </a:xfrm>
      </p:grpSpPr>
      <p:sp>
        <p:nvSpPr>
          <p:cNvPr id="207" name="Google Shape;207;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4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4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210" name="Google Shape;210;p4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 name="Google Shape;211;p44"/>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212" name="Google Shape;212;p44"/>
          <p:cNvCxnSpPr/>
          <p:nvPr/>
        </p:nvCxnSpPr>
        <p:spPr>
          <a:xfrm flipH="1" rot="10800000">
            <a:off x="347659" y="4749851"/>
            <a:ext cx="8448600" cy="330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p2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6" name="Google Shape;16;p2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28"/>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8" name="Google Shape;18;p2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9" name="Google Shape;19;p28"/>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20" name="Google Shape;20;p28"/>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21" name="Google Shape;21;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 name="Google Shape;22;p28"/>
          <p:cNvSpPr txBox="1"/>
          <p:nvPr>
            <p:ph idx="1" type="body"/>
          </p:nvPr>
        </p:nvSpPr>
        <p:spPr>
          <a:xfrm>
            <a:off x="720000" y="1215750"/>
            <a:ext cx="7704000" cy="3233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chemeClr val="dk2"/>
              </a:buClr>
              <a:buSzPts val="800"/>
              <a:buFont typeface="Nunito Light"/>
              <a:buChar char="●"/>
              <a:defRPr/>
            </a:lvl1pPr>
            <a:lvl2pPr indent="-304800" lvl="1" marL="914400" algn="l">
              <a:lnSpc>
                <a:spcPct val="115000"/>
              </a:lnSpc>
              <a:spcBef>
                <a:spcPts val="0"/>
              </a:spcBef>
              <a:spcAft>
                <a:spcPts val="0"/>
              </a:spcAft>
              <a:buSzPts val="1200"/>
              <a:buFont typeface="Nunito Light"/>
              <a:buChar char="○"/>
              <a:defRPr/>
            </a:lvl2pPr>
            <a:lvl3pPr indent="-304800" lvl="2" marL="1371600" algn="l">
              <a:lnSpc>
                <a:spcPct val="115000"/>
              </a:lnSpc>
              <a:spcBef>
                <a:spcPts val="0"/>
              </a:spcBef>
              <a:spcAft>
                <a:spcPts val="0"/>
              </a:spcAft>
              <a:buClr>
                <a:srgbClr val="FFC800"/>
              </a:buClr>
              <a:buSzPts val="1200"/>
              <a:buFont typeface="Nunito Light"/>
              <a:buChar char="■"/>
              <a:defRPr/>
            </a:lvl3pPr>
            <a:lvl4pPr indent="-304800" lvl="3" marL="1828800" algn="l">
              <a:lnSpc>
                <a:spcPct val="115000"/>
              </a:lnSpc>
              <a:spcBef>
                <a:spcPts val="1600"/>
              </a:spcBef>
              <a:spcAft>
                <a:spcPts val="0"/>
              </a:spcAft>
              <a:buClr>
                <a:srgbClr val="FFC800"/>
              </a:buClr>
              <a:buSzPts val="1200"/>
              <a:buFont typeface="Nunito Light"/>
              <a:buChar char="●"/>
              <a:defRPr/>
            </a:lvl4pPr>
            <a:lvl5pPr indent="-304800" lvl="4" marL="2286000" algn="l">
              <a:lnSpc>
                <a:spcPct val="115000"/>
              </a:lnSpc>
              <a:spcBef>
                <a:spcPts val="1600"/>
              </a:spcBef>
              <a:spcAft>
                <a:spcPts val="0"/>
              </a:spcAft>
              <a:buClr>
                <a:srgbClr val="434343"/>
              </a:buClr>
              <a:buSzPts val="1200"/>
              <a:buFont typeface="Nunito Light"/>
              <a:buChar char="○"/>
              <a:defRPr/>
            </a:lvl5pPr>
            <a:lvl6pPr indent="-304800" lvl="5" marL="2743200" algn="l">
              <a:lnSpc>
                <a:spcPct val="115000"/>
              </a:lnSpc>
              <a:spcBef>
                <a:spcPts val="1600"/>
              </a:spcBef>
              <a:spcAft>
                <a:spcPts val="0"/>
              </a:spcAft>
              <a:buClr>
                <a:srgbClr val="434343"/>
              </a:buClr>
              <a:buSzPts val="1200"/>
              <a:buFont typeface="Nunito Light"/>
              <a:buChar char="■"/>
              <a:defRPr/>
            </a:lvl6pPr>
            <a:lvl7pPr indent="-304800" lvl="6" marL="3200400" algn="l">
              <a:lnSpc>
                <a:spcPct val="115000"/>
              </a:lnSpc>
              <a:spcBef>
                <a:spcPts val="1600"/>
              </a:spcBef>
              <a:spcAft>
                <a:spcPts val="0"/>
              </a:spcAft>
              <a:buClr>
                <a:srgbClr val="434343"/>
              </a:buClr>
              <a:buSzPts val="1200"/>
              <a:buFont typeface="Nunito Light"/>
              <a:buChar char="●"/>
              <a:defRPr/>
            </a:lvl7pPr>
            <a:lvl8pPr indent="-304800" lvl="7" marL="3657600" algn="l">
              <a:lnSpc>
                <a:spcPct val="115000"/>
              </a:lnSpc>
              <a:spcBef>
                <a:spcPts val="1600"/>
              </a:spcBef>
              <a:spcAft>
                <a:spcPts val="0"/>
              </a:spcAft>
              <a:buClr>
                <a:srgbClr val="434343"/>
              </a:buClr>
              <a:buSzPts val="1200"/>
              <a:buFont typeface="Nunito Light"/>
              <a:buChar char="○"/>
              <a:defRPr/>
            </a:lvl8pPr>
            <a:lvl9pPr indent="-304800" lvl="8" marL="4114800" algn="l">
              <a:lnSpc>
                <a:spcPct val="115000"/>
              </a:lnSpc>
              <a:spcBef>
                <a:spcPts val="1600"/>
              </a:spcBef>
              <a:spcAft>
                <a:spcPts val="1600"/>
              </a:spcAft>
              <a:buClr>
                <a:srgbClr val="434343"/>
              </a:buClr>
              <a:buSzPts val="1200"/>
              <a:buFont typeface="Nunito Light"/>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 name="Shape 23"/>
        <p:cNvGrpSpPr/>
        <p:nvPr/>
      </p:nvGrpSpPr>
      <p:grpSpPr>
        <a:xfrm>
          <a:off x="0" y="0"/>
          <a:ext cx="0" cy="0"/>
          <a:chOff x="0" y="0"/>
          <a:chExt cx="0" cy="0"/>
        </a:xfrm>
      </p:grpSpPr>
      <p:sp>
        <p:nvSpPr>
          <p:cNvPr id="24" name="Google Shape;24;p29"/>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9"/>
          <p:cNvSpPr txBox="1"/>
          <p:nvPr>
            <p:ph idx="1" type="subTitle"/>
          </p:nvPr>
        </p:nvSpPr>
        <p:spPr>
          <a:xfrm>
            <a:off x="713225" y="2018125"/>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7" name="Google Shape;27;p29"/>
          <p:cNvSpPr txBox="1"/>
          <p:nvPr>
            <p:ph idx="2" type="subTitle"/>
          </p:nvPr>
        </p:nvSpPr>
        <p:spPr>
          <a:xfrm>
            <a:off x="713225" y="3870728"/>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8" name="Google Shape;28;p29"/>
          <p:cNvSpPr txBox="1"/>
          <p:nvPr>
            <p:ph idx="3" type="subTitle"/>
          </p:nvPr>
        </p:nvSpPr>
        <p:spPr>
          <a:xfrm>
            <a:off x="3359125" y="3870725"/>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9" name="Google Shape;29;p29"/>
          <p:cNvSpPr txBox="1"/>
          <p:nvPr>
            <p:ph idx="4" type="subTitle"/>
          </p:nvPr>
        </p:nvSpPr>
        <p:spPr>
          <a:xfrm>
            <a:off x="3359125" y="2018025"/>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 name="Google Shape;30;p29"/>
          <p:cNvSpPr txBox="1"/>
          <p:nvPr>
            <p:ph idx="5" type="title"/>
          </p:nvPr>
        </p:nvSpPr>
        <p:spPr>
          <a:xfrm>
            <a:off x="713225" y="1141288"/>
            <a:ext cx="656100" cy="438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29"/>
          <p:cNvSpPr txBox="1"/>
          <p:nvPr>
            <p:ph idx="6" type="title"/>
          </p:nvPr>
        </p:nvSpPr>
        <p:spPr>
          <a:xfrm>
            <a:off x="3359125" y="2994063"/>
            <a:ext cx="656100" cy="438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2" name="Google Shape;32;p29"/>
          <p:cNvSpPr txBox="1"/>
          <p:nvPr>
            <p:ph idx="7" type="title"/>
          </p:nvPr>
        </p:nvSpPr>
        <p:spPr>
          <a:xfrm>
            <a:off x="713225" y="2994063"/>
            <a:ext cx="656100" cy="438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3" name="Google Shape;33;p29"/>
          <p:cNvSpPr txBox="1"/>
          <p:nvPr>
            <p:ph idx="8" type="title"/>
          </p:nvPr>
        </p:nvSpPr>
        <p:spPr>
          <a:xfrm>
            <a:off x="3359125" y="1142055"/>
            <a:ext cx="656100" cy="438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29"/>
          <p:cNvSpPr txBox="1"/>
          <p:nvPr>
            <p:ph idx="9" type="subTitle"/>
          </p:nvPr>
        </p:nvSpPr>
        <p:spPr>
          <a:xfrm>
            <a:off x="5997638" y="3870725"/>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 name="Google Shape;35;p29"/>
          <p:cNvSpPr txBox="1"/>
          <p:nvPr>
            <p:ph idx="13" type="subTitle"/>
          </p:nvPr>
        </p:nvSpPr>
        <p:spPr>
          <a:xfrm>
            <a:off x="5997638" y="2018025"/>
            <a:ext cx="2426100" cy="538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 name="Google Shape;36;p29"/>
          <p:cNvSpPr txBox="1"/>
          <p:nvPr>
            <p:ph idx="14" type="title"/>
          </p:nvPr>
        </p:nvSpPr>
        <p:spPr>
          <a:xfrm>
            <a:off x="5997638" y="2994063"/>
            <a:ext cx="656100" cy="438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p29"/>
          <p:cNvSpPr txBox="1"/>
          <p:nvPr>
            <p:ph idx="15" type="title"/>
          </p:nvPr>
        </p:nvSpPr>
        <p:spPr>
          <a:xfrm>
            <a:off x="5997638" y="1142055"/>
            <a:ext cx="656100" cy="438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3000"/>
              <a:buNone/>
              <a:defRPr sz="28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 name="Google Shape;38;p29"/>
          <p:cNvSpPr txBox="1"/>
          <p:nvPr>
            <p:ph idx="16" type="subTitle"/>
          </p:nvPr>
        </p:nvSpPr>
        <p:spPr>
          <a:xfrm>
            <a:off x="713225" y="1594575"/>
            <a:ext cx="2423100" cy="43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39" name="Google Shape;39;p29"/>
          <p:cNvSpPr txBox="1"/>
          <p:nvPr>
            <p:ph idx="17" type="subTitle"/>
          </p:nvPr>
        </p:nvSpPr>
        <p:spPr>
          <a:xfrm>
            <a:off x="713225" y="3447136"/>
            <a:ext cx="2423100" cy="42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0" name="Google Shape;40;p29"/>
          <p:cNvSpPr txBox="1"/>
          <p:nvPr>
            <p:ph idx="18" type="subTitle"/>
          </p:nvPr>
        </p:nvSpPr>
        <p:spPr>
          <a:xfrm>
            <a:off x="3359125" y="3447125"/>
            <a:ext cx="2423100" cy="42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1" name="Google Shape;41;p29"/>
          <p:cNvSpPr txBox="1"/>
          <p:nvPr>
            <p:ph idx="19" type="subTitle"/>
          </p:nvPr>
        </p:nvSpPr>
        <p:spPr>
          <a:xfrm>
            <a:off x="3359125" y="1594575"/>
            <a:ext cx="2423100" cy="43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2" name="Google Shape;42;p29"/>
          <p:cNvSpPr txBox="1"/>
          <p:nvPr>
            <p:ph idx="20" type="subTitle"/>
          </p:nvPr>
        </p:nvSpPr>
        <p:spPr>
          <a:xfrm>
            <a:off x="5997638" y="3447125"/>
            <a:ext cx="2423100" cy="42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43" name="Google Shape;43;p29"/>
          <p:cNvSpPr txBox="1"/>
          <p:nvPr>
            <p:ph idx="21" type="subTitle"/>
          </p:nvPr>
        </p:nvSpPr>
        <p:spPr>
          <a:xfrm>
            <a:off x="5997638" y="1594575"/>
            <a:ext cx="2423100" cy="438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latin typeface="Quicksand"/>
                <a:ea typeface="Quicksand"/>
                <a:cs typeface="Quicksand"/>
                <a:sym typeface="Quicksan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cxnSp>
        <p:nvCxnSpPr>
          <p:cNvPr id="44" name="Google Shape;44;p29"/>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45" name="Google Shape;45;p29"/>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29"/>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47" name="Google Shape;47;p29"/>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48" name="Google Shape;48;p29"/>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49" name="Google Shape;49;p29"/>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50" name="Shape 50"/>
        <p:cNvGrpSpPr/>
        <p:nvPr/>
      </p:nvGrpSpPr>
      <p:grpSpPr>
        <a:xfrm>
          <a:off x="0" y="0"/>
          <a:ext cx="0" cy="0"/>
          <a:chOff x="0" y="0"/>
          <a:chExt cx="0" cy="0"/>
        </a:xfrm>
      </p:grpSpPr>
      <p:sp>
        <p:nvSpPr>
          <p:cNvPr id="51" name="Google Shape;51;p30"/>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0"/>
          <p:cNvSpPr txBox="1"/>
          <p:nvPr>
            <p:ph type="title"/>
          </p:nvPr>
        </p:nvSpPr>
        <p:spPr>
          <a:xfrm>
            <a:off x="3579950" y="1854500"/>
            <a:ext cx="3604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30"/>
          <p:cNvSpPr txBox="1"/>
          <p:nvPr>
            <p:ph idx="2" type="title"/>
          </p:nvPr>
        </p:nvSpPr>
        <p:spPr>
          <a:xfrm>
            <a:off x="1959250" y="1854500"/>
            <a:ext cx="1189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4" name="Google Shape;54;p30"/>
          <p:cNvSpPr txBox="1"/>
          <p:nvPr>
            <p:ph idx="1" type="subTitle"/>
          </p:nvPr>
        </p:nvSpPr>
        <p:spPr>
          <a:xfrm>
            <a:off x="1959250" y="2939075"/>
            <a:ext cx="5225400" cy="4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160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cxnSp>
        <p:nvCxnSpPr>
          <p:cNvPr id="55" name="Google Shape;55;p30"/>
          <p:cNvCxnSpPr/>
          <p:nvPr/>
        </p:nvCxnSpPr>
        <p:spPr>
          <a:xfrm rot="10800000">
            <a:off x="8761325" y="2079300"/>
            <a:ext cx="0" cy="984900"/>
          </a:xfrm>
          <a:prstGeom prst="straightConnector1">
            <a:avLst/>
          </a:prstGeom>
          <a:noFill/>
          <a:ln cap="flat" cmpd="sng" w="19050">
            <a:solidFill>
              <a:schemeClr val="lt1"/>
            </a:solidFill>
            <a:prstDash val="solid"/>
            <a:round/>
            <a:headEnd len="med" w="med" type="oval"/>
            <a:tailEnd len="med" w="med" type="oval"/>
          </a:ln>
        </p:spPr>
      </p:cxnSp>
      <p:cxnSp>
        <p:nvCxnSpPr>
          <p:cNvPr id="56" name="Google Shape;56;p30"/>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57" name="Google Shape;57;p30"/>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30"/>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59" name="Google Shape;59;p30"/>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60" name="Google Shape;60;p30"/>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61" name="Google Shape;61;p30"/>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cxnSp>
        <p:nvCxnSpPr>
          <p:cNvPr id="62" name="Google Shape;62;p30"/>
          <p:cNvCxnSpPr/>
          <p:nvPr/>
        </p:nvCxnSpPr>
        <p:spPr>
          <a:xfrm rot="10800000">
            <a:off x="394350" y="2079300"/>
            <a:ext cx="0" cy="9849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3" name="Shape 63"/>
        <p:cNvGrpSpPr/>
        <p:nvPr/>
      </p:nvGrpSpPr>
      <p:grpSpPr>
        <a:xfrm>
          <a:off x="0" y="0"/>
          <a:ext cx="0" cy="0"/>
          <a:chOff x="0" y="0"/>
          <a:chExt cx="0" cy="0"/>
        </a:xfrm>
      </p:grpSpPr>
      <p:sp>
        <p:nvSpPr>
          <p:cNvPr id="64" name="Google Shape;64;p31"/>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31"/>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66" name="Google Shape;66;p31"/>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31"/>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68" name="Google Shape;68;p31"/>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69" name="Google Shape;69;p31"/>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70" name="Google Shape;70;p31"/>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71" name="Google Shape;71;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31"/>
          <p:cNvSpPr txBox="1"/>
          <p:nvPr>
            <p:ph idx="1" type="subTitle"/>
          </p:nvPr>
        </p:nvSpPr>
        <p:spPr>
          <a:xfrm>
            <a:off x="720025" y="1610942"/>
            <a:ext cx="7704000" cy="53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3" name="Google Shape;73;p31"/>
          <p:cNvSpPr txBox="1"/>
          <p:nvPr>
            <p:ph idx="2" type="subTitle"/>
          </p:nvPr>
        </p:nvSpPr>
        <p:spPr>
          <a:xfrm>
            <a:off x="720025" y="2731125"/>
            <a:ext cx="77040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4" name="Google Shape;74;p31"/>
          <p:cNvSpPr txBox="1"/>
          <p:nvPr>
            <p:ph idx="3" type="subTitle"/>
          </p:nvPr>
        </p:nvSpPr>
        <p:spPr>
          <a:xfrm>
            <a:off x="720025" y="3851625"/>
            <a:ext cx="77040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5" name="Google Shape;75;p31"/>
          <p:cNvSpPr txBox="1"/>
          <p:nvPr>
            <p:ph idx="4" type="subTitle"/>
          </p:nvPr>
        </p:nvSpPr>
        <p:spPr>
          <a:xfrm>
            <a:off x="720025" y="1241274"/>
            <a:ext cx="7704000" cy="39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6" name="Google Shape;76;p31"/>
          <p:cNvSpPr txBox="1"/>
          <p:nvPr>
            <p:ph idx="5" type="subTitle"/>
          </p:nvPr>
        </p:nvSpPr>
        <p:spPr>
          <a:xfrm>
            <a:off x="720025" y="2350125"/>
            <a:ext cx="7704000" cy="39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7" name="Google Shape;77;p31"/>
          <p:cNvSpPr txBox="1"/>
          <p:nvPr>
            <p:ph idx="6" type="subTitle"/>
          </p:nvPr>
        </p:nvSpPr>
        <p:spPr>
          <a:xfrm>
            <a:off x="720025" y="3470625"/>
            <a:ext cx="7704000" cy="39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l">
              <a:lnSpc>
                <a:spcPct val="115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 name="Shape 78"/>
        <p:cNvGrpSpPr/>
        <p:nvPr/>
      </p:nvGrpSpPr>
      <p:grpSpPr>
        <a:xfrm>
          <a:off x="0" y="0"/>
          <a:ext cx="0" cy="0"/>
          <a:chOff x="0" y="0"/>
          <a:chExt cx="0" cy="0"/>
        </a:xfrm>
      </p:grpSpPr>
      <p:sp>
        <p:nvSpPr>
          <p:cNvPr id="79" name="Google Shape;79;p32"/>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32"/>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81" name="Google Shape;81;p32"/>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 name="Google Shape;82;p32"/>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83" name="Google Shape;83;p32"/>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84" name="Google Shape;84;p32"/>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85" name="Google Shape;85;p32"/>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86" name="Google Shape;86;p32"/>
          <p:cNvSpPr txBox="1"/>
          <p:nvPr>
            <p:ph type="title"/>
          </p:nvPr>
        </p:nvSpPr>
        <p:spPr>
          <a:xfrm>
            <a:off x="969900" y="3387600"/>
            <a:ext cx="7204200" cy="5319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7" name="Google Shape;87;p32"/>
          <p:cNvSpPr txBox="1"/>
          <p:nvPr>
            <p:ph idx="1" type="subTitle"/>
          </p:nvPr>
        </p:nvSpPr>
        <p:spPr>
          <a:xfrm>
            <a:off x="969900" y="1312625"/>
            <a:ext cx="7204200" cy="14784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3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3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91" name="Google Shape;91;p3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 name="Google Shape;92;p33"/>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93" name="Google Shape;93;p3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94" name="Google Shape;94;p33"/>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95" name="Google Shape;95;p33"/>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96" name="Google Shape;96;p33"/>
          <p:cNvSpPr txBox="1"/>
          <p:nvPr>
            <p:ph hasCustomPrompt="1" type="title"/>
          </p:nvPr>
        </p:nvSpPr>
        <p:spPr>
          <a:xfrm>
            <a:off x="1284000" y="1429725"/>
            <a:ext cx="6576000" cy="140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60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7" name="Google Shape;97;p33"/>
          <p:cNvSpPr txBox="1"/>
          <p:nvPr>
            <p:ph idx="1" type="subTitle"/>
          </p:nvPr>
        </p:nvSpPr>
        <p:spPr>
          <a:xfrm>
            <a:off x="1284000" y="2985500"/>
            <a:ext cx="6576000" cy="497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98" name="Shape 98"/>
        <p:cNvGrpSpPr/>
        <p:nvPr/>
      </p:nvGrpSpPr>
      <p:grpSpPr>
        <a:xfrm>
          <a:off x="0" y="0"/>
          <a:ext cx="0" cy="0"/>
          <a:chOff x="0" y="0"/>
          <a:chExt cx="0" cy="0"/>
        </a:xfrm>
      </p:grpSpPr>
      <p:sp>
        <p:nvSpPr>
          <p:cNvPr id="99" name="Google Shape;99;p3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3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01" name="Google Shape;101;p3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 name="Google Shape;102;p34"/>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03" name="Google Shape;103;p3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04" name="Google Shape;104;p34"/>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05" name="Google Shape;105;p34"/>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06" name="Google Shape;106;p34"/>
          <p:cNvSpPr txBox="1"/>
          <p:nvPr>
            <p:ph type="title"/>
          </p:nvPr>
        </p:nvSpPr>
        <p:spPr>
          <a:xfrm>
            <a:off x="2223600" y="552112"/>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7" name="Google Shape;107;p34"/>
          <p:cNvSpPr txBox="1"/>
          <p:nvPr>
            <p:ph idx="1" type="subTitle"/>
          </p:nvPr>
        </p:nvSpPr>
        <p:spPr>
          <a:xfrm>
            <a:off x="2223600" y="1364275"/>
            <a:ext cx="4696800" cy="428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8" name="Google Shape;108;p34"/>
          <p:cNvSpPr txBox="1"/>
          <p:nvPr>
            <p:ph idx="2" type="title"/>
          </p:nvPr>
        </p:nvSpPr>
        <p:spPr>
          <a:xfrm>
            <a:off x="2223600" y="1904368"/>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09" name="Google Shape;109;p34"/>
          <p:cNvSpPr txBox="1"/>
          <p:nvPr>
            <p:ph idx="3" type="subTitle"/>
          </p:nvPr>
        </p:nvSpPr>
        <p:spPr>
          <a:xfrm>
            <a:off x="2223600" y="2716527"/>
            <a:ext cx="4696800" cy="446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0" name="Google Shape;110;p34"/>
          <p:cNvSpPr txBox="1"/>
          <p:nvPr>
            <p:ph idx="4" type="title"/>
          </p:nvPr>
        </p:nvSpPr>
        <p:spPr>
          <a:xfrm>
            <a:off x="2223600" y="3256624"/>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11" name="Google Shape;111;p34"/>
          <p:cNvSpPr txBox="1"/>
          <p:nvPr>
            <p:ph idx="5" type="subTitle"/>
          </p:nvPr>
        </p:nvSpPr>
        <p:spPr>
          <a:xfrm>
            <a:off x="2223600" y="4068797"/>
            <a:ext cx="4696800" cy="446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12" name="Shape 112"/>
        <p:cNvGrpSpPr/>
        <p:nvPr/>
      </p:nvGrpSpPr>
      <p:grpSpPr>
        <a:xfrm>
          <a:off x="0" y="0"/>
          <a:ext cx="0" cy="0"/>
          <a:chOff x="0" y="0"/>
          <a:chExt cx="0" cy="0"/>
        </a:xfrm>
      </p:grpSpPr>
      <p:sp>
        <p:nvSpPr>
          <p:cNvPr id="113" name="Google Shape;113;p3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3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sm" w="sm" type="none"/>
          </a:ln>
        </p:spPr>
      </p:cxnSp>
      <p:sp>
        <p:nvSpPr>
          <p:cNvPr id="115" name="Google Shape;115;p3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 name="Google Shape;116;p35"/>
          <p:cNvCxnSpPr/>
          <p:nvPr/>
        </p:nvCxnSpPr>
        <p:spPr>
          <a:xfrm>
            <a:off x="4957925" y="339563"/>
            <a:ext cx="3803400" cy="0"/>
          </a:xfrm>
          <a:prstGeom prst="straightConnector1">
            <a:avLst/>
          </a:prstGeom>
          <a:noFill/>
          <a:ln cap="flat" cmpd="sng" w="19050">
            <a:solidFill>
              <a:schemeClr val="lt1"/>
            </a:solidFill>
            <a:prstDash val="solid"/>
            <a:round/>
            <a:headEnd len="sm" w="sm" type="none"/>
            <a:tailEnd len="med" w="med" type="oval"/>
          </a:ln>
        </p:spPr>
      </p:cxnSp>
      <p:cxnSp>
        <p:nvCxnSpPr>
          <p:cNvPr id="117" name="Google Shape;117;p35"/>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sm" w="sm" type="none"/>
          </a:ln>
        </p:spPr>
      </p:cxnSp>
      <p:sp>
        <p:nvSpPr>
          <p:cNvPr id="118" name="Google Shape;118;p35"/>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Mulish"/>
                <a:ea typeface="Mulish"/>
                <a:cs typeface="Mulish"/>
                <a:sym typeface="Mulish"/>
              </a:defRPr>
            </a:lvl9pPr>
          </a:lstStyle>
          <a:p>
            <a:pPr indent="0" lvl="0" marL="0" rtl="0" algn="ctr">
              <a:spcBef>
                <a:spcPts val="0"/>
              </a:spcBef>
              <a:spcAft>
                <a:spcPts val="0"/>
              </a:spcAft>
              <a:buNone/>
            </a:pPr>
            <a:fld id="{00000000-1234-1234-1234-123412341234}" type="slidenum">
              <a:rPr lang="en-US"/>
              <a:t>‹#›</a:t>
            </a:fld>
            <a:endParaRPr/>
          </a:p>
        </p:txBody>
      </p:sp>
      <p:cxnSp>
        <p:nvCxnSpPr>
          <p:cNvPr id="119" name="Google Shape;119;p35"/>
          <p:cNvCxnSpPr/>
          <p:nvPr/>
        </p:nvCxnSpPr>
        <p:spPr>
          <a:xfrm>
            <a:off x="4957950" y="4798838"/>
            <a:ext cx="3803400" cy="0"/>
          </a:xfrm>
          <a:prstGeom prst="straightConnector1">
            <a:avLst/>
          </a:prstGeom>
          <a:noFill/>
          <a:ln cap="flat" cmpd="sng" w="19050">
            <a:solidFill>
              <a:schemeClr val="lt1"/>
            </a:solidFill>
            <a:prstDash val="solid"/>
            <a:round/>
            <a:headEnd len="sm" w="sm" type="none"/>
            <a:tailEnd len="med" w="med" type="oval"/>
          </a:ln>
        </p:spPr>
      </p:cxnSp>
      <p:sp>
        <p:nvSpPr>
          <p:cNvPr id="120" name="Google Shape;120;p35"/>
          <p:cNvSpPr txBox="1"/>
          <p:nvPr>
            <p:ph type="title"/>
          </p:nvPr>
        </p:nvSpPr>
        <p:spPr>
          <a:xfrm>
            <a:off x="720000" y="1148563"/>
            <a:ext cx="3944700" cy="160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1" name="Google Shape;121;p35"/>
          <p:cNvSpPr txBox="1"/>
          <p:nvPr>
            <p:ph idx="1" type="subTitle"/>
          </p:nvPr>
        </p:nvSpPr>
        <p:spPr>
          <a:xfrm>
            <a:off x="720000" y="2878638"/>
            <a:ext cx="3944700" cy="11163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 name="Google Shape;122;p35"/>
          <p:cNvSpPr/>
          <p:nvPr>
            <p:ph idx="2" type="pic"/>
          </p:nvPr>
        </p:nvSpPr>
        <p:spPr>
          <a:xfrm>
            <a:off x="5149825" y="691038"/>
            <a:ext cx="3070800" cy="3761400"/>
          </a:xfrm>
          <a:prstGeom prst="ellipse">
            <a:avLst/>
          </a:prstGeom>
          <a:noFill/>
          <a:ln cap="flat" cmpd="sng" w="19050">
            <a:solidFill>
              <a:schemeClr val="dk2"/>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2pPr>
            <a:lvl3pPr lvl="2"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3pPr>
            <a:lvl4pPr lvl="3"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4pPr>
            <a:lvl5pPr lvl="4"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5pPr>
            <a:lvl6pPr lvl="5"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6pPr>
            <a:lvl7pPr lvl="6"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7pPr>
            <a:lvl8pPr lvl="7"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8pPr>
            <a:lvl9pPr lvl="8" marR="0" rtl="0" algn="l">
              <a:lnSpc>
                <a:spcPct val="100000"/>
              </a:lnSpc>
              <a:spcBef>
                <a:spcPts val="0"/>
              </a:spcBef>
              <a:spcAft>
                <a:spcPts val="0"/>
              </a:spcAft>
              <a:buClr>
                <a:schemeClr val="dk1"/>
              </a:buClr>
              <a:buSzPts val="3000"/>
              <a:buFont typeface="Quicksand"/>
              <a:buNone/>
              <a:defRPr b="1" i="0" sz="3000" u="none" cap="none" strike="noStrike">
                <a:solidFill>
                  <a:schemeClr val="dk1"/>
                </a:solidFill>
                <a:latin typeface="Quicksand"/>
                <a:ea typeface="Quicksand"/>
                <a:cs typeface="Quicksand"/>
                <a:sym typeface="Quicksand"/>
              </a:defRPr>
            </a:lvl9pPr>
          </a:lstStyle>
          <a:p/>
        </p:txBody>
      </p:sp>
      <p:sp>
        <p:nvSpPr>
          <p:cNvPr id="7" name="Google Shape;7;p26"/>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1pPr>
            <a:lvl2pPr indent="-317500" lvl="1" marL="9144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2pPr>
            <a:lvl3pPr indent="-317500" lvl="2" marL="13716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3pPr>
            <a:lvl4pPr indent="-317500" lvl="3" marL="18288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4pPr>
            <a:lvl5pPr indent="-317500" lvl="4" marL="22860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5pPr>
            <a:lvl6pPr indent="-317500" lvl="5" marL="27432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6pPr>
            <a:lvl7pPr indent="-317500" lvl="6" marL="32004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7pPr>
            <a:lvl8pPr indent="-317500" lvl="7" marL="3657600" marR="0" rtl="0" algn="l">
              <a:lnSpc>
                <a:spcPct val="115000"/>
              </a:lnSpc>
              <a:spcBef>
                <a:spcPts val="1600"/>
              </a:spcBef>
              <a:spcAft>
                <a:spcPts val="0"/>
              </a:spcAft>
              <a:buClr>
                <a:schemeClr val="dk1"/>
              </a:buClr>
              <a:buSzPts val="1400"/>
              <a:buFont typeface="Mulish"/>
              <a:buChar char="○"/>
              <a:defRPr b="0" i="0" sz="1400" u="none" cap="none" strike="noStrike">
                <a:solidFill>
                  <a:schemeClr val="dk1"/>
                </a:solidFill>
                <a:latin typeface="Mulish"/>
                <a:ea typeface="Mulish"/>
                <a:cs typeface="Mulish"/>
                <a:sym typeface="Mulish"/>
              </a:defRPr>
            </a:lvl8pPr>
            <a:lvl9pPr indent="-317500" lvl="8" marL="4114800" marR="0" rtl="0" algn="l">
              <a:lnSpc>
                <a:spcPct val="115000"/>
              </a:lnSpc>
              <a:spcBef>
                <a:spcPts val="1600"/>
              </a:spcBef>
              <a:spcAft>
                <a:spcPts val="1600"/>
              </a:spcAft>
              <a:buClr>
                <a:schemeClr val="dk1"/>
              </a:buClr>
              <a:buSzPts val="1400"/>
              <a:buFont typeface="Mulish"/>
              <a:buChar char="■"/>
              <a:defRPr b="0" i="0" sz="1400" u="none" cap="none" strike="noStrike">
                <a:solidFill>
                  <a:schemeClr val="dk1"/>
                </a:solidFill>
                <a:latin typeface="Mulish"/>
                <a:ea typeface="Mulish"/>
                <a:cs typeface="Mulish"/>
                <a:sym typeface="Mulish"/>
              </a:defRPr>
            </a:lvl9pPr>
          </a:lstStyle>
          <a:p/>
        </p:txBody>
      </p:sp>
      <p:sp>
        <p:nvSpPr>
          <p:cNvPr id="8" name="Google Shape;8;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data.mendeley.com/datasets/kjgrct2yn3/3" TargetMode="External"/><Relationship Id="rId4" Type="http://schemas.openxmlformats.org/officeDocument/2006/relationships/hyperlink" Target="https://www.kaggle.com/datasets/khajaahmed1/iot-indoor-air-quality" TargetMode="External"/><Relationship Id="rId5" Type="http://schemas.openxmlformats.org/officeDocument/2006/relationships/hyperlink" Target="https://www.kaggle.com/datasets/deepcontractor/smoke-detection-datas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9.png"/><Relationship Id="rId13" Type="http://schemas.openxmlformats.org/officeDocument/2006/relationships/image" Target="../media/image30.png"/><Relationship Id="rId12" Type="http://schemas.openxmlformats.org/officeDocument/2006/relationships/image" Target="../media/image26.jpg"/><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5.png"/><Relationship Id="rId15" Type="http://schemas.openxmlformats.org/officeDocument/2006/relationships/image" Target="../media/image28.png"/><Relationship Id="rId14" Type="http://schemas.openxmlformats.org/officeDocument/2006/relationships/image" Target="../media/image33.png"/><Relationship Id="rId16"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1"/>
          <p:cNvSpPr txBox="1"/>
          <p:nvPr>
            <p:ph type="ctrTitle"/>
          </p:nvPr>
        </p:nvSpPr>
        <p:spPr>
          <a:xfrm>
            <a:off x="1617750" y="1355264"/>
            <a:ext cx="5925600" cy="122071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5200"/>
              <a:buNone/>
            </a:pPr>
            <a:r>
              <a:rPr lang="en-US" sz="3600">
                <a:solidFill>
                  <a:srgbClr val="5C5C5F"/>
                </a:solidFill>
                <a:latin typeface="Quicksand"/>
                <a:ea typeface="Quicksand"/>
                <a:cs typeface="Quicksand"/>
                <a:sym typeface="Quicksand"/>
              </a:rPr>
              <a:t>Smart IoT Robot for </a:t>
            </a:r>
            <a:r>
              <a:rPr lang="en-US" sz="3600">
                <a:solidFill>
                  <a:srgbClr val="444447"/>
                </a:solidFill>
                <a:latin typeface="Quicksand"/>
                <a:ea typeface="Quicksand"/>
                <a:cs typeface="Quicksand"/>
                <a:sym typeface="Quicksand"/>
              </a:rPr>
              <a:t>Environmental</a:t>
            </a:r>
            <a:r>
              <a:rPr lang="en-US" sz="3600">
                <a:solidFill>
                  <a:srgbClr val="5C5C5F"/>
                </a:solidFill>
                <a:latin typeface="Quicksand"/>
                <a:ea typeface="Quicksand"/>
                <a:cs typeface="Quicksand"/>
                <a:sym typeface="Quicksand"/>
              </a:rPr>
              <a:t> Monitoring</a:t>
            </a:r>
            <a:endParaRPr sz="5900">
              <a:solidFill>
                <a:schemeClr val="dk2"/>
              </a:solidFill>
            </a:endParaRPr>
          </a:p>
        </p:txBody>
      </p:sp>
      <p:sp>
        <p:nvSpPr>
          <p:cNvPr id="218" name="Google Shape;218;p1"/>
          <p:cNvSpPr txBox="1"/>
          <p:nvPr>
            <p:ph idx="1" type="subTitle"/>
          </p:nvPr>
        </p:nvSpPr>
        <p:spPr>
          <a:xfrm>
            <a:off x="1600600" y="2615186"/>
            <a:ext cx="5942700" cy="1781872"/>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1600">
                <a:solidFill>
                  <a:srgbClr val="3A515C"/>
                </a:solidFill>
                <a:latin typeface="Roboto"/>
                <a:ea typeface="Roboto"/>
                <a:cs typeface="Roboto"/>
                <a:sym typeface="Roboto"/>
              </a:rPr>
              <a:t>A collaborative project by </a:t>
            </a:r>
            <a:r>
              <a:rPr b="1" lang="en-US" sz="1600" u="sng">
                <a:solidFill>
                  <a:srgbClr val="3A515C"/>
                </a:solidFill>
                <a:latin typeface="Roboto"/>
                <a:ea typeface="Roboto"/>
                <a:cs typeface="Roboto"/>
                <a:sym typeface="Roboto"/>
              </a:rPr>
              <a:t>Mohammed Jaber </a:t>
            </a:r>
            <a:r>
              <a:rPr lang="en-US" sz="1600">
                <a:solidFill>
                  <a:srgbClr val="3A515C"/>
                </a:solidFill>
                <a:latin typeface="Roboto"/>
                <a:ea typeface="Roboto"/>
                <a:cs typeface="Roboto"/>
                <a:sym typeface="Roboto"/>
              </a:rPr>
              <a:t>and</a:t>
            </a:r>
            <a:r>
              <a:rPr b="1" lang="en-US" sz="1600">
                <a:solidFill>
                  <a:srgbClr val="3A515C"/>
                </a:solidFill>
                <a:latin typeface="Roboto"/>
                <a:ea typeface="Roboto"/>
                <a:cs typeface="Roboto"/>
                <a:sym typeface="Roboto"/>
              </a:rPr>
              <a:t> </a:t>
            </a:r>
            <a:r>
              <a:rPr b="1" lang="en-US" sz="1600" u="sng">
                <a:solidFill>
                  <a:srgbClr val="3A515C"/>
                </a:solidFill>
                <a:latin typeface="Roboto"/>
                <a:ea typeface="Roboto"/>
                <a:cs typeface="Roboto"/>
                <a:sym typeface="Roboto"/>
              </a:rPr>
              <a:t>Amal Kandeel</a:t>
            </a:r>
            <a:endParaRPr b="1" u="sng"/>
          </a:p>
          <a:p>
            <a:pPr indent="0" lvl="0" marL="0" rtl="0" algn="ctr">
              <a:lnSpc>
                <a:spcPct val="100000"/>
              </a:lnSpc>
              <a:spcBef>
                <a:spcPts val="0"/>
              </a:spcBef>
              <a:spcAft>
                <a:spcPts val="0"/>
              </a:spcAft>
              <a:buSzPts val="1400"/>
              <a:buNone/>
            </a:pPr>
            <a:r>
              <a:t/>
            </a:r>
            <a:endParaRPr sz="1600">
              <a:solidFill>
                <a:srgbClr val="3A515C"/>
              </a:solidFill>
              <a:latin typeface="Roboto"/>
              <a:ea typeface="Roboto"/>
              <a:cs typeface="Roboto"/>
              <a:sym typeface="Roboto"/>
            </a:endParaRPr>
          </a:p>
          <a:p>
            <a:pPr indent="0" lvl="0" marL="0" rtl="0" algn="ctr">
              <a:lnSpc>
                <a:spcPct val="100000"/>
              </a:lnSpc>
              <a:spcBef>
                <a:spcPts val="0"/>
              </a:spcBef>
              <a:spcAft>
                <a:spcPts val="0"/>
              </a:spcAft>
              <a:buSzPts val="1400"/>
              <a:buNone/>
            </a:pPr>
            <a:r>
              <a:rPr lang="en-US" sz="1600">
                <a:solidFill>
                  <a:srgbClr val="3A515C"/>
                </a:solidFill>
                <a:latin typeface="Roboto"/>
                <a:ea typeface="Roboto"/>
                <a:cs typeface="Roboto"/>
                <a:sym typeface="Roboto"/>
              </a:rPr>
              <a:t>Advised by </a:t>
            </a:r>
            <a:r>
              <a:rPr b="1" lang="en-US" sz="1600" u="sng">
                <a:solidFill>
                  <a:srgbClr val="3A515C"/>
                </a:solidFill>
                <a:latin typeface="Roboto"/>
                <a:ea typeface="Roboto"/>
                <a:cs typeface="Roboto"/>
                <a:sym typeface="Roboto"/>
              </a:rPr>
              <a:t>Dr. Naomi Unkelos Shpigel</a:t>
            </a:r>
            <a:endParaRPr/>
          </a:p>
          <a:p>
            <a:pPr indent="0" lvl="0" marL="0" rtl="0" algn="ctr">
              <a:lnSpc>
                <a:spcPct val="100000"/>
              </a:lnSpc>
              <a:spcBef>
                <a:spcPts val="0"/>
              </a:spcBef>
              <a:spcAft>
                <a:spcPts val="0"/>
              </a:spcAft>
              <a:buSzPts val="1400"/>
              <a:buNone/>
            </a:pPr>
            <a:r>
              <a:rPr lang="en-US" sz="1600">
                <a:solidFill>
                  <a:srgbClr val="3A515C"/>
                </a:solidFill>
                <a:latin typeface="Roboto"/>
                <a:ea typeface="Roboto"/>
                <a:cs typeface="Roboto"/>
                <a:sym typeface="Roboto"/>
              </a:rPr>
              <a:t>TAMK University of Applied Sciences</a:t>
            </a:r>
            <a:endParaRPr/>
          </a:p>
          <a:p>
            <a:pPr indent="0" lvl="0" marL="0" rtl="0" algn="ctr">
              <a:lnSpc>
                <a:spcPct val="100000"/>
              </a:lnSpc>
              <a:spcBef>
                <a:spcPts val="0"/>
              </a:spcBef>
              <a:spcAft>
                <a:spcPts val="0"/>
              </a:spcAft>
              <a:buSzPts val="1400"/>
              <a:buNone/>
            </a:pPr>
            <a:r>
              <a:rPr lang="en-US" sz="1600">
                <a:solidFill>
                  <a:srgbClr val="3A515C"/>
                </a:solidFill>
                <a:latin typeface="Roboto"/>
                <a:ea typeface="Roboto"/>
                <a:cs typeface="Roboto"/>
                <a:sym typeface="Roboto"/>
              </a:rPr>
              <a:t>in collaboration with </a:t>
            </a:r>
            <a:r>
              <a:rPr b="1" lang="en-US" sz="1600" u="sng">
                <a:solidFill>
                  <a:srgbClr val="3A515C"/>
                </a:solidFill>
                <a:latin typeface="Roboto"/>
                <a:ea typeface="Roboto"/>
                <a:cs typeface="Roboto"/>
                <a:sym typeface="Roboto"/>
              </a:rPr>
              <a:t>TAMK</a:t>
            </a:r>
            <a:r>
              <a:rPr lang="en-US" sz="1600">
                <a:solidFill>
                  <a:srgbClr val="3A515C"/>
                </a:solidFill>
                <a:latin typeface="Roboto"/>
                <a:ea typeface="Roboto"/>
                <a:cs typeface="Roboto"/>
                <a:sym typeface="Roboto"/>
              </a:rPr>
              <a:t>.</a:t>
            </a:r>
            <a:endParaRPr sz="1600">
              <a:solidFill>
                <a:srgbClr val="3A515C"/>
              </a:solidFill>
            </a:endParaRPr>
          </a:p>
          <a:p>
            <a:pPr indent="0" lvl="0" marL="0" rtl="0" algn="ctr">
              <a:lnSpc>
                <a:spcPct val="100000"/>
              </a:lnSpc>
              <a:spcBef>
                <a:spcPts val="0"/>
              </a:spcBef>
              <a:spcAft>
                <a:spcPts val="0"/>
              </a:spcAft>
              <a:buSzPts val="1400"/>
              <a:buNone/>
            </a:pPr>
            <a:r>
              <a:t/>
            </a:r>
            <a:endParaRPr/>
          </a:p>
        </p:txBody>
      </p:sp>
      <p:cxnSp>
        <p:nvCxnSpPr>
          <p:cNvPr id="219" name="Google Shape;219;p1"/>
          <p:cNvCxnSpPr/>
          <p:nvPr/>
        </p:nvCxnSpPr>
        <p:spPr>
          <a:xfrm flipH="1" rot="10800000">
            <a:off x="1600600" y="2544888"/>
            <a:ext cx="5942700" cy="6600"/>
          </a:xfrm>
          <a:prstGeom prst="straightConnector1">
            <a:avLst/>
          </a:prstGeom>
          <a:noFill/>
          <a:ln cap="flat" cmpd="sng" w="19050">
            <a:solidFill>
              <a:schemeClr val="lt1"/>
            </a:solidFill>
            <a:prstDash val="solid"/>
            <a:round/>
            <a:headEnd len="med" w="med" type="oval"/>
            <a:tailEnd len="med" w="med" type="oval"/>
          </a:ln>
        </p:spPr>
      </p:cxnSp>
      <p:cxnSp>
        <p:nvCxnSpPr>
          <p:cNvPr id="220" name="Google Shape;220;p1"/>
          <p:cNvCxnSpPr/>
          <p:nvPr/>
        </p:nvCxnSpPr>
        <p:spPr>
          <a:xfrm flipH="1" rot="10800000">
            <a:off x="1600600" y="1348663"/>
            <a:ext cx="5942700" cy="6600"/>
          </a:xfrm>
          <a:prstGeom prst="straightConnector1">
            <a:avLst/>
          </a:prstGeom>
          <a:noFill/>
          <a:ln cap="flat" cmpd="sng" w="19050">
            <a:solidFill>
              <a:schemeClr val="lt1"/>
            </a:solidFill>
            <a:prstDash val="solid"/>
            <a:round/>
            <a:headEnd len="med" w="med" type="oval"/>
            <a:tailEnd len="med" w="med" type="oval"/>
          </a:ln>
        </p:spPr>
      </p:cxnSp>
      <p:sp>
        <p:nvSpPr>
          <p:cNvPr id="221" name="Google Shape;221;p1"/>
          <p:cNvSpPr/>
          <p:nvPr/>
        </p:nvSpPr>
        <p:spPr>
          <a:xfrm>
            <a:off x="2422825" y="186552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6733600" y="186552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223" name="Google Shape;223;p1"/>
          <p:cNvPicPr preferRelativeResize="0"/>
          <p:nvPr/>
        </p:nvPicPr>
        <p:blipFill rotWithShape="1">
          <a:blip r:embed="rId3">
            <a:alphaModFix/>
          </a:blip>
          <a:srcRect b="0" l="0" r="0" t="0"/>
          <a:stretch/>
        </p:blipFill>
        <p:spPr>
          <a:xfrm>
            <a:off x="1937886" y="86132"/>
            <a:ext cx="5268227" cy="12380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0"/>
          <p:cNvSpPr txBox="1"/>
          <p:nvPr>
            <p:ph type="title"/>
          </p:nvPr>
        </p:nvSpPr>
        <p:spPr>
          <a:xfrm>
            <a:off x="103552" y="438864"/>
            <a:ext cx="6046992" cy="492491"/>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800"/>
              <a:buNone/>
            </a:pPr>
            <a:r>
              <a:rPr lang="en-US" sz="3000">
                <a:solidFill>
                  <a:schemeClr val="dk2"/>
                </a:solidFill>
              </a:rPr>
              <a:t>Non-Functional Requirements</a:t>
            </a:r>
            <a:endParaRPr sz="3000">
              <a:solidFill>
                <a:schemeClr val="dk2"/>
              </a:solidFill>
            </a:endParaRPr>
          </a:p>
        </p:txBody>
      </p:sp>
      <p:sp>
        <p:nvSpPr>
          <p:cNvPr id="422" name="Google Shape;422;p10"/>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cxnSp>
        <p:nvCxnSpPr>
          <p:cNvPr id="423" name="Google Shape;423;p10"/>
          <p:cNvCxnSpPr/>
          <p:nvPr/>
        </p:nvCxnSpPr>
        <p:spPr>
          <a:xfrm>
            <a:off x="380763" y="931355"/>
            <a:ext cx="7516200" cy="0"/>
          </a:xfrm>
          <a:prstGeom prst="straightConnector1">
            <a:avLst/>
          </a:prstGeom>
          <a:noFill/>
          <a:ln cap="flat" cmpd="sng" w="19050">
            <a:solidFill>
              <a:schemeClr val="lt1"/>
            </a:solidFill>
            <a:prstDash val="solid"/>
            <a:round/>
            <a:headEnd len="med" w="med" type="oval"/>
            <a:tailEnd len="med" w="med" type="oval"/>
          </a:ln>
        </p:spPr>
      </p:cxnSp>
      <p:sp>
        <p:nvSpPr>
          <p:cNvPr id="424" name="Google Shape;424;p10"/>
          <p:cNvSpPr/>
          <p:nvPr/>
        </p:nvSpPr>
        <p:spPr>
          <a:xfrm>
            <a:off x="786581" y="1349053"/>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786581" y="255144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1299737" y="1234137"/>
            <a:ext cx="1279834" cy="354316"/>
          </a:xfrm>
          <a:prstGeom prst="rect">
            <a:avLst/>
          </a:prstGeom>
          <a:noFill/>
          <a:ln>
            <a:noFill/>
          </a:ln>
        </p:spPr>
        <p:txBody>
          <a:bodyPr anchorCtr="0" anchor="t" bIns="0" lIns="0" spcFirstLastPara="1" rIns="0" wrap="square" tIns="0">
            <a:noAutofit/>
          </a:bodyPr>
          <a:lstStyle/>
          <a:p>
            <a:pPr indent="0" lvl="0" marL="0" marR="0" rtl="0" algn="l">
              <a:lnSpc>
                <a:spcPct val="196428"/>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Performance</a:t>
            </a:r>
            <a:endParaRPr b="0" i="0" sz="1400" u="none" cap="none" strike="noStrike">
              <a:solidFill>
                <a:srgbClr val="000000"/>
              </a:solidFill>
              <a:latin typeface="Quicksand"/>
              <a:ea typeface="Quicksand"/>
              <a:cs typeface="Quicksand"/>
              <a:sym typeface="Quicksand"/>
            </a:endParaRPr>
          </a:p>
        </p:txBody>
      </p:sp>
      <p:sp>
        <p:nvSpPr>
          <p:cNvPr id="427" name="Google Shape;427;p10"/>
          <p:cNvSpPr/>
          <p:nvPr/>
        </p:nvSpPr>
        <p:spPr>
          <a:xfrm>
            <a:off x="1303628" y="2378223"/>
            <a:ext cx="2835235" cy="354330"/>
          </a:xfrm>
          <a:prstGeom prst="rect">
            <a:avLst/>
          </a:prstGeom>
          <a:noFill/>
          <a:ln>
            <a:noFill/>
          </a:ln>
        </p:spPr>
        <p:txBody>
          <a:bodyPr anchorCtr="0" anchor="t" bIns="0" lIns="0" spcFirstLastPara="1" rIns="0" wrap="square" tIns="0">
            <a:noAutofit/>
          </a:bodyPr>
          <a:lstStyle/>
          <a:p>
            <a:pPr indent="0" lvl="0" marL="0" marR="0" rtl="0" algn="l">
              <a:lnSpc>
                <a:spcPct val="196428"/>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Privacy</a:t>
            </a:r>
            <a:endParaRPr b="0" i="0" sz="1400" u="none" cap="none" strike="noStrike">
              <a:solidFill>
                <a:srgbClr val="000000"/>
              </a:solidFill>
              <a:latin typeface="Quicksand"/>
              <a:ea typeface="Quicksand"/>
              <a:cs typeface="Quicksand"/>
              <a:sym typeface="Quicksand"/>
            </a:endParaRPr>
          </a:p>
        </p:txBody>
      </p:sp>
      <p:sp>
        <p:nvSpPr>
          <p:cNvPr id="428" name="Google Shape;428;p10"/>
          <p:cNvSpPr/>
          <p:nvPr/>
        </p:nvSpPr>
        <p:spPr>
          <a:xfrm>
            <a:off x="5230409" y="1228047"/>
            <a:ext cx="2835235" cy="354330"/>
          </a:xfrm>
          <a:prstGeom prst="rect">
            <a:avLst/>
          </a:prstGeom>
          <a:noFill/>
          <a:ln>
            <a:noFill/>
          </a:ln>
        </p:spPr>
        <p:txBody>
          <a:bodyPr anchorCtr="0" anchor="t" bIns="0" lIns="0" spcFirstLastPara="1" rIns="0" wrap="square" tIns="0">
            <a:noAutofit/>
          </a:bodyPr>
          <a:lstStyle/>
          <a:p>
            <a:pPr indent="0" lvl="0" marL="0" marR="0" rtl="0" algn="l">
              <a:lnSpc>
                <a:spcPct val="196428"/>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Scalability</a:t>
            </a:r>
            <a:endParaRPr b="0" i="0" sz="1400" u="none" cap="none" strike="noStrike">
              <a:solidFill>
                <a:srgbClr val="000000"/>
              </a:solidFill>
              <a:latin typeface="Quicksand"/>
              <a:ea typeface="Quicksand"/>
              <a:cs typeface="Quicksand"/>
              <a:sym typeface="Quicksand"/>
            </a:endParaRPr>
          </a:p>
        </p:txBody>
      </p:sp>
      <p:sp>
        <p:nvSpPr>
          <p:cNvPr id="429" name="Google Shape;429;p10"/>
          <p:cNvSpPr/>
          <p:nvPr/>
        </p:nvSpPr>
        <p:spPr>
          <a:xfrm>
            <a:off x="3286443" y="3503114"/>
            <a:ext cx="852420" cy="368132"/>
          </a:xfrm>
          <a:prstGeom prst="rect">
            <a:avLst/>
          </a:prstGeom>
          <a:noFill/>
          <a:ln>
            <a:noFill/>
          </a:ln>
        </p:spPr>
        <p:txBody>
          <a:bodyPr anchorCtr="0" anchor="t" bIns="0" lIns="0" spcFirstLastPara="1" rIns="0" wrap="square" tIns="0">
            <a:noAutofit/>
          </a:bodyPr>
          <a:lstStyle/>
          <a:p>
            <a:pPr indent="0" lvl="0" marL="0" marR="0" rtl="0" algn="l">
              <a:lnSpc>
                <a:spcPct val="196428"/>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Usability</a:t>
            </a:r>
            <a:endParaRPr b="0" i="0" sz="1400" u="none" cap="none" strike="noStrike">
              <a:solidFill>
                <a:srgbClr val="000000"/>
              </a:solidFill>
              <a:latin typeface="Quicksand"/>
              <a:ea typeface="Quicksand"/>
              <a:cs typeface="Quicksand"/>
              <a:sym typeface="Quicksand"/>
            </a:endParaRPr>
          </a:p>
        </p:txBody>
      </p:sp>
      <p:sp>
        <p:nvSpPr>
          <p:cNvPr id="430" name="Google Shape;430;p10"/>
          <p:cNvSpPr/>
          <p:nvPr/>
        </p:nvSpPr>
        <p:spPr>
          <a:xfrm>
            <a:off x="5230410" y="2435123"/>
            <a:ext cx="2835235" cy="354330"/>
          </a:xfrm>
          <a:prstGeom prst="rect">
            <a:avLst/>
          </a:prstGeom>
          <a:noFill/>
          <a:ln>
            <a:noFill/>
          </a:ln>
        </p:spPr>
        <p:txBody>
          <a:bodyPr anchorCtr="0" anchor="t" bIns="0" lIns="0" spcFirstLastPara="1" rIns="0" wrap="square" tIns="0">
            <a:noAutofit/>
          </a:bodyPr>
          <a:lstStyle/>
          <a:p>
            <a:pPr indent="0" lvl="0" marL="0" marR="0" rtl="0" algn="l">
              <a:lnSpc>
                <a:spcPct val="196428"/>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Availability</a:t>
            </a:r>
            <a:endParaRPr b="0" i="0" sz="1400" u="none" cap="none" strike="noStrike">
              <a:solidFill>
                <a:srgbClr val="000000"/>
              </a:solidFill>
              <a:latin typeface="Quicksand"/>
              <a:ea typeface="Quicksand"/>
              <a:cs typeface="Quicksand"/>
              <a:sym typeface="Quicksand"/>
            </a:endParaRPr>
          </a:p>
        </p:txBody>
      </p:sp>
      <p:sp>
        <p:nvSpPr>
          <p:cNvPr id="431" name="Google Shape;431;p10"/>
          <p:cNvSpPr txBox="1"/>
          <p:nvPr/>
        </p:nvSpPr>
        <p:spPr>
          <a:xfrm>
            <a:off x="811303" y="1619373"/>
            <a:ext cx="3391369" cy="461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Dashboard updates within 1 second of sensor input.</a:t>
            </a:r>
            <a:endParaRPr b="0" i="0" sz="1200" u="none" cap="none" strike="noStrike">
              <a:solidFill>
                <a:srgbClr val="1B587D"/>
              </a:solidFill>
              <a:latin typeface="Arial"/>
              <a:ea typeface="Arial"/>
              <a:cs typeface="Arial"/>
              <a:sym typeface="Arial"/>
            </a:endParaRPr>
          </a:p>
        </p:txBody>
      </p:sp>
      <p:sp>
        <p:nvSpPr>
          <p:cNvPr id="432" name="Google Shape;432;p10"/>
          <p:cNvSpPr txBox="1"/>
          <p:nvPr/>
        </p:nvSpPr>
        <p:spPr>
          <a:xfrm>
            <a:off x="811303" y="2777314"/>
            <a:ext cx="3940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B587D"/>
                </a:solidFill>
                <a:latin typeface="Arial"/>
                <a:ea typeface="Arial"/>
                <a:cs typeface="Arial"/>
                <a:sym typeface="Arial"/>
              </a:rPr>
              <a:t>No cameras or </a:t>
            </a:r>
            <a:r>
              <a:rPr b="0" i="0" lang="en-US" sz="1200" u="none" cap="none" strike="noStrike">
                <a:solidFill>
                  <a:srgbClr val="1B587D"/>
                </a:solidFill>
                <a:latin typeface="Roboto"/>
                <a:ea typeface="Roboto"/>
                <a:cs typeface="Roboto"/>
                <a:sym typeface="Roboto"/>
              </a:rPr>
              <a:t>personally</a:t>
            </a:r>
            <a:r>
              <a:rPr b="0" i="0" lang="en-US" sz="1200" u="none" cap="none" strike="noStrike">
                <a:solidFill>
                  <a:srgbClr val="1B587D"/>
                </a:solidFill>
                <a:latin typeface="Arial"/>
                <a:ea typeface="Arial"/>
                <a:cs typeface="Arial"/>
                <a:sym typeface="Arial"/>
              </a:rPr>
              <a:t> identifiable data used. Complies with GDPR to ensure lawful, fair, and transparent processing of environmental data.</a:t>
            </a:r>
            <a:endParaRPr b="0" i="0" sz="1200" u="none" cap="none" strike="noStrike">
              <a:solidFill>
                <a:srgbClr val="1B587D"/>
              </a:solidFill>
              <a:latin typeface="Arial"/>
              <a:ea typeface="Arial"/>
              <a:cs typeface="Arial"/>
              <a:sym typeface="Arial"/>
            </a:endParaRPr>
          </a:p>
        </p:txBody>
      </p:sp>
      <p:sp>
        <p:nvSpPr>
          <p:cNvPr id="433" name="Google Shape;433;p10"/>
          <p:cNvSpPr/>
          <p:nvPr/>
        </p:nvSpPr>
        <p:spPr>
          <a:xfrm>
            <a:off x="4726650" y="1349053"/>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
          <p:cNvSpPr txBox="1"/>
          <p:nvPr/>
        </p:nvSpPr>
        <p:spPr>
          <a:xfrm>
            <a:off x="4725356" y="1623012"/>
            <a:ext cx="3845339"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B587D"/>
                </a:solidFill>
                <a:latin typeface="Arial"/>
                <a:ea typeface="Arial"/>
                <a:cs typeface="Arial"/>
                <a:sym typeface="Arial"/>
              </a:rPr>
              <a:t>Supports current 8 sensors, scalable to 20 sensors total without major redesign.</a:t>
            </a:r>
            <a:endParaRPr b="0" i="0" sz="1200" u="none" cap="none" strike="noStrike">
              <a:solidFill>
                <a:srgbClr val="1B587D"/>
              </a:solidFill>
              <a:latin typeface="Arial"/>
              <a:ea typeface="Arial"/>
              <a:cs typeface="Arial"/>
              <a:sym typeface="Arial"/>
            </a:endParaRPr>
          </a:p>
        </p:txBody>
      </p:sp>
      <p:sp>
        <p:nvSpPr>
          <p:cNvPr id="435" name="Google Shape;435;p10"/>
          <p:cNvSpPr/>
          <p:nvPr/>
        </p:nvSpPr>
        <p:spPr>
          <a:xfrm>
            <a:off x="4726431" y="2543481"/>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
          <p:cNvSpPr txBox="1"/>
          <p:nvPr/>
        </p:nvSpPr>
        <p:spPr>
          <a:xfrm>
            <a:off x="4726431" y="2927066"/>
            <a:ext cx="394006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Maintains at least 95% uptime during operational hours.</a:t>
            </a:r>
            <a:endParaRPr b="0" i="0" sz="1200" u="none" cap="none" strike="noStrike">
              <a:solidFill>
                <a:srgbClr val="1B587D"/>
              </a:solidFill>
              <a:latin typeface="Arial"/>
              <a:ea typeface="Arial"/>
              <a:cs typeface="Arial"/>
              <a:sym typeface="Arial"/>
            </a:endParaRPr>
          </a:p>
        </p:txBody>
      </p:sp>
      <p:sp>
        <p:nvSpPr>
          <p:cNvPr id="437" name="Google Shape;437;p10"/>
          <p:cNvSpPr/>
          <p:nvPr/>
        </p:nvSpPr>
        <p:spPr>
          <a:xfrm>
            <a:off x="2816444" y="3632020"/>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
          <p:cNvSpPr txBox="1"/>
          <p:nvPr/>
        </p:nvSpPr>
        <p:spPr>
          <a:xfrm>
            <a:off x="2781337" y="3924990"/>
            <a:ext cx="3503815"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Intuitive, user-friendly UI for desktop and mobile. </a:t>
            </a:r>
            <a:endParaRPr b="0" i="0" sz="1050" u="none" cap="none" strike="noStrike">
              <a:solidFill>
                <a:srgbClr val="1B587D"/>
              </a:solidFill>
              <a:latin typeface="Roboto"/>
              <a:ea typeface="Roboto"/>
              <a:cs typeface="Roboto"/>
              <a:sym typeface="Roboto"/>
            </a:endParaRPr>
          </a:p>
        </p:txBody>
      </p:sp>
      <p:sp>
        <p:nvSpPr>
          <p:cNvPr id="439" name="Google Shape;439;p10"/>
          <p:cNvSpPr/>
          <p:nvPr/>
        </p:nvSpPr>
        <p:spPr>
          <a:xfrm>
            <a:off x="606392" y="1234137"/>
            <a:ext cx="3728822" cy="101452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
        <p:nvSpPr>
          <p:cNvPr id="440" name="Google Shape;440;p10"/>
          <p:cNvSpPr/>
          <p:nvPr/>
        </p:nvSpPr>
        <p:spPr>
          <a:xfrm>
            <a:off x="4656388" y="1242393"/>
            <a:ext cx="3728822" cy="101452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
        <p:nvSpPr>
          <p:cNvPr id="441" name="Google Shape;441;p10"/>
          <p:cNvSpPr/>
          <p:nvPr/>
        </p:nvSpPr>
        <p:spPr>
          <a:xfrm>
            <a:off x="606392" y="2448071"/>
            <a:ext cx="3728822" cy="101452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
        <p:nvSpPr>
          <p:cNvPr id="442" name="Google Shape;442;p10"/>
          <p:cNvSpPr/>
          <p:nvPr/>
        </p:nvSpPr>
        <p:spPr>
          <a:xfrm>
            <a:off x="4656388" y="2448071"/>
            <a:ext cx="3728822" cy="101452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
        <p:nvSpPr>
          <p:cNvPr id="443" name="Google Shape;443;p10"/>
          <p:cNvSpPr/>
          <p:nvPr/>
        </p:nvSpPr>
        <p:spPr>
          <a:xfrm>
            <a:off x="2589904" y="3556858"/>
            <a:ext cx="3728822" cy="883524"/>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1"/>
          <p:cNvSpPr txBox="1"/>
          <p:nvPr>
            <p:ph type="title"/>
          </p:nvPr>
        </p:nvSpPr>
        <p:spPr>
          <a:xfrm>
            <a:off x="344615" y="3407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Challenges We Faced</a:t>
            </a:r>
            <a:br>
              <a:rPr lang="en-US"/>
            </a:br>
            <a:endParaRPr/>
          </a:p>
        </p:txBody>
      </p:sp>
      <p:sp>
        <p:nvSpPr>
          <p:cNvPr id="449" name="Google Shape;449;p11"/>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450" name="Google Shape;450;p11"/>
          <p:cNvSpPr/>
          <p:nvPr/>
        </p:nvSpPr>
        <p:spPr>
          <a:xfrm>
            <a:off x="469743" y="1108936"/>
            <a:ext cx="4737566" cy="338733"/>
          </a:xfrm>
          <a:prstGeom prst="rect">
            <a:avLst/>
          </a:prstGeom>
          <a:noFill/>
          <a:ln>
            <a:noFill/>
          </a:ln>
        </p:spPr>
        <p:txBody>
          <a:bodyPr anchorCtr="0" anchor="t" bIns="0" lIns="0" spcFirstLastPara="1" rIns="0" wrap="square" tIns="0">
            <a:noAutofit/>
          </a:bodyPr>
          <a:lstStyle/>
          <a:p>
            <a:pPr indent="0" lvl="0" marL="0" marR="0" rtl="0" algn="l">
              <a:lnSpc>
                <a:spcPct val="165625"/>
              </a:lnSpc>
              <a:spcBef>
                <a:spcPts val="0"/>
              </a:spcBef>
              <a:spcAft>
                <a:spcPts val="0"/>
              </a:spcAft>
              <a:buClr>
                <a:srgbClr val="000000"/>
              </a:buClr>
              <a:buSzPts val="1600"/>
              <a:buFont typeface="Arial"/>
              <a:buNone/>
            </a:pPr>
            <a:r>
              <a:rPr b="0" i="0" lang="en-US" sz="1600" u="none" cap="none" strike="noStrike">
                <a:solidFill>
                  <a:srgbClr val="1B587D"/>
                </a:solidFill>
                <a:latin typeface="Quicksand"/>
                <a:ea typeface="Quicksand"/>
                <a:cs typeface="Quicksand"/>
                <a:sym typeface="Quicksand"/>
              </a:rPr>
              <a:t>Dataset Limitations</a:t>
            </a:r>
            <a:endParaRPr b="0" i="0" sz="1600" u="none" cap="none" strike="noStrike">
              <a:solidFill>
                <a:srgbClr val="1B587D"/>
              </a:solidFill>
              <a:latin typeface="Quicksand"/>
              <a:ea typeface="Quicksand"/>
              <a:cs typeface="Quicksand"/>
              <a:sym typeface="Quicksand"/>
            </a:endParaRPr>
          </a:p>
        </p:txBody>
      </p:sp>
      <p:sp>
        <p:nvSpPr>
          <p:cNvPr id="451" name="Google Shape;451;p11"/>
          <p:cNvSpPr/>
          <p:nvPr/>
        </p:nvSpPr>
        <p:spPr>
          <a:xfrm>
            <a:off x="469743" y="2834905"/>
            <a:ext cx="3346213" cy="338733"/>
          </a:xfrm>
          <a:prstGeom prst="rect">
            <a:avLst/>
          </a:prstGeom>
          <a:noFill/>
          <a:ln>
            <a:noFill/>
          </a:ln>
        </p:spPr>
        <p:txBody>
          <a:bodyPr anchorCtr="0" anchor="t" bIns="0" lIns="0" spcFirstLastPara="1" rIns="0" wrap="square" tIns="0">
            <a:noAutofit/>
          </a:bodyPr>
          <a:lstStyle/>
          <a:p>
            <a:pPr indent="0" lvl="0" marL="0" marR="0" rtl="0" algn="l">
              <a:lnSpc>
                <a:spcPct val="189285"/>
              </a:lnSpc>
              <a:spcBef>
                <a:spcPts val="0"/>
              </a:spcBef>
              <a:spcAft>
                <a:spcPts val="0"/>
              </a:spcAft>
              <a:buClr>
                <a:srgbClr val="000000"/>
              </a:buClr>
              <a:buSzPts val="1400"/>
              <a:buFont typeface="Arial"/>
              <a:buNone/>
            </a:pPr>
            <a:r>
              <a:rPr b="0" i="0" lang="en-US" sz="1400" u="none" cap="none" strike="noStrike">
                <a:solidFill>
                  <a:srgbClr val="1B587D"/>
                </a:solidFill>
                <a:latin typeface="Quicksand"/>
                <a:ea typeface="Quicksand"/>
                <a:cs typeface="Quicksand"/>
                <a:sym typeface="Quicksand"/>
              </a:rPr>
              <a:t>TAMK misalignment</a:t>
            </a:r>
            <a:endParaRPr b="0" i="0" sz="1400" u="none" cap="none" strike="noStrike">
              <a:solidFill>
                <a:srgbClr val="1B587D"/>
              </a:solidFill>
              <a:latin typeface="Quicksand"/>
              <a:ea typeface="Quicksand"/>
              <a:cs typeface="Quicksand"/>
              <a:sym typeface="Quicksand"/>
            </a:endParaRPr>
          </a:p>
        </p:txBody>
      </p:sp>
      <p:sp>
        <p:nvSpPr>
          <p:cNvPr id="452" name="Google Shape;452;p11"/>
          <p:cNvSpPr txBox="1"/>
          <p:nvPr/>
        </p:nvSpPr>
        <p:spPr>
          <a:xfrm>
            <a:off x="566038" y="3173638"/>
            <a:ext cx="6803922" cy="14292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Lack of precise information on the TAMK lab dimensions and HVAC unit locations.</a:t>
            </a:r>
            <a:endParaRPr b="0" i="0" sz="1200" u="none" cap="none" strike="noStrike">
              <a:solidFill>
                <a:srgbClr val="15213F"/>
              </a:solidFill>
              <a:latin typeface="Roboto"/>
              <a:ea typeface="Roboto"/>
              <a:cs typeface="Roboto"/>
              <a:sym typeface="Roboto"/>
            </a:endParaRPr>
          </a:p>
          <a:p>
            <a:pPr indent="-285750" lvl="0" marL="28575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Limited coordination opportunities, as their break coincided with our semester.</a:t>
            </a:r>
            <a:endParaRPr b="0" i="0" sz="1400" u="none" cap="none" strike="noStrike">
              <a:solidFill>
                <a:srgbClr val="000000"/>
              </a:solidFill>
              <a:latin typeface="Arial"/>
              <a:ea typeface="Arial"/>
              <a:cs typeface="Arial"/>
              <a:sym typeface="Arial"/>
            </a:endParaRPr>
          </a:p>
          <a:p>
            <a:pPr indent="-285750" lvl="0" marL="28575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The robot was not always operational for data collection.</a:t>
            </a:r>
            <a:endParaRPr b="0" i="0" sz="1200" u="none" cap="none" strike="noStrike">
              <a:solidFill>
                <a:srgbClr val="000000"/>
              </a:solidFill>
              <a:latin typeface="Roboto"/>
              <a:ea typeface="Roboto"/>
              <a:cs typeface="Roboto"/>
              <a:sym typeface="Roboto"/>
            </a:endParaRPr>
          </a:p>
          <a:p>
            <a:pPr indent="-209550" lvl="0" marL="285750" marR="0" rtl="0" algn="l">
              <a:lnSpc>
                <a:spcPct val="225000"/>
              </a:lnSpc>
              <a:spcBef>
                <a:spcPts val="0"/>
              </a:spcBef>
              <a:spcAft>
                <a:spcPts val="0"/>
              </a:spcAft>
              <a:buClr>
                <a:srgbClr val="000000"/>
              </a:buClr>
              <a:buSzPts val="1200"/>
              <a:buFont typeface="Courier New"/>
              <a:buNone/>
            </a:pPr>
            <a:r>
              <a:t/>
            </a:r>
            <a:endParaRPr b="0" i="0" sz="1200" u="none" cap="none" strike="noStrike">
              <a:solidFill>
                <a:srgbClr val="000000"/>
              </a:solidFill>
              <a:latin typeface="Roboto"/>
              <a:ea typeface="Roboto"/>
              <a:cs typeface="Roboto"/>
              <a:sym typeface="Roboto"/>
            </a:endParaRPr>
          </a:p>
        </p:txBody>
      </p:sp>
      <p:sp>
        <p:nvSpPr>
          <p:cNvPr id="453" name="Google Shape;453;p11"/>
          <p:cNvSpPr txBox="1"/>
          <p:nvPr/>
        </p:nvSpPr>
        <p:spPr>
          <a:xfrm>
            <a:off x="566038" y="1451549"/>
            <a:ext cx="5392000" cy="1082989"/>
          </a:xfrm>
          <a:prstGeom prst="rect">
            <a:avLst/>
          </a:prstGeom>
          <a:noFill/>
          <a:ln>
            <a:noFill/>
          </a:ln>
        </p:spPr>
        <p:txBody>
          <a:bodyPr anchorCtr="0" anchor="t" bIns="45700" lIns="91425" spcFirstLastPara="1" rIns="91425" wrap="square" tIns="45700">
            <a:spAutoFit/>
          </a:bodyPr>
          <a:lstStyle/>
          <a:p>
            <a:pPr indent="-342900" lvl="0" marL="34290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Limited availability of datasets meeting our specific requirements.</a:t>
            </a:r>
            <a:endParaRPr b="0" i="0" sz="1200" u="none" cap="none" strike="noStrike">
              <a:solidFill>
                <a:srgbClr val="000000"/>
              </a:solidFill>
              <a:latin typeface="Roboto"/>
              <a:ea typeface="Roboto"/>
              <a:cs typeface="Roboto"/>
              <a:sym typeface="Roboto"/>
            </a:endParaRPr>
          </a:p>
          <a:p>
            <a:pPr indent="-342900" lvl="0" marL="34290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No labeled data for head count using our sensor set.</a:t>
            </a:r>
            <a:endParaRPr b="0" i="0" sz="1200" u="none" cap="none" strike="noStrike">
              <a:solidFill>
                <a:srgbClr val="15213F"/>
              </a:solidFill>
              <a:latin typeface="Roboto"/>
              <a:ea typeface="Roboto"/>
              <a:cs typeface="Roboto"/>
              <a:sym typeface="Roboto"/>
            </a:endParaRPr>
          </a:p>
          <a:p>
            <a:pPr indent="-342900" lvl="0" marL="342900" marR="0" rtl="0" algn="l">
              <a:lnSpc>
                <a:spcPct val="225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Roboto"/>
                <a:ea typeface="Roboto"/>
                <a:cs typeface="Roboto"/>
                <a:sym typeface="Roboto"/>
              </a:rPr>
              <a:t>Existing datasets do not reflect our exact lab environment.</a:t>
            </a:r>
            <a:endParaRPr b="0" i="0" sz="1200" u="none" cap="none" strike="noStrike">
              <a:solidFill>
                <a:srgbClr val="000000"/>
              </a:solidFill>
              <a:latin typeface="Roboto"/>
              <a:ea typeface="Roboto"/>
              <a:cs typeface="Roboto"/>
              <a:sym typeface="Roboto"/>
            </a:endParaRPr>
          </a:p>
        </p:txBody>
      </p:sp>
      <p:pic>
        <p:nvPicPr>
          <p:cNvPr descr="A cartoon of a robot and people&#10;&#10;AI-generated content may be incorrect." id="454" name="Google Shape;454;p11"/>
          <p:cNvPicPr preferRelativeResize="0"/>
          <p:nvPr/>
        </p:nvPicPr>
        <p:blipFill rotWithShape="1">
          <a:blip r:embed="rId3">
            <a:alphaModFix/>
          </a:blip>
          <a:srcRect b="0" l="0" r="0" t="0"/>
          <a:stretch/>
        </p:blipFill>
        <p:spPr>
          <a:xfrm rot="534923">
            <a:off x="5701387" y="852992"/>
            <a:ext cx="2972870" cy="1981913"/>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2"/>
          <p:cNvSpPr txBox="1"/>
          <p:nvPr>
            <p:ph type="title"/>
          </p:nvPr>
        </p:nvSpPr>
        <p:spPr>
          <a:xfrm>
            <a:off x="445650" y="391996"/>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Machine Learning Framework</a:t>
            </a:r>
            <a:br>
              <a:rPr lang="en-US"/>
            </a:br>
            <a:endParaRPr/>
          </a:p>
        </p:txBody>
      </p:sp>
      <p:sp>
        <p:nvSpPr>
          <p:cNvPr id="460" name="Google Shape;460;p12"/>
          <p:cNvSpPr txBox="1"/>
          <p:nvPr>
            <p:ph idx="1" type="subTitle"/>
          </p:nvPr>
        </p:nvSpPr>
        <p:spPr>
          <a:xfrm>
            <a:off x="445650" y="1594131"/>
            <a:ext cx="4320228" cy="107185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3">
                  <a:extLst>
                    <a:ext uri="{A12FA001-AC4F-418D-AE19-62706E023703}">
                      <ahyp:hlinkClr val="tx"/>
                    </a:ext>
                  </a:extLst>
                </a:hlinkClick>
              </a:rPr>
              <a:t>Fitness-gym and Living-room Occupancy Estimation</a:t>
            </a:r>
            <a:r>
              <a:rPr lang="en-US" u="sng">
                <a:solidFill>
                  <a:srgbClr val="3257B8"/>
                </a:solidFill>
                <a:latin typeface="Roboto"/>
                <a:ea typeface="Roboto"/>
                <a:cs typeface="Roboto"/>
                <a:sym typeface="Roboto"/>
              </a:rPr>
              <a:t> </a:t>
            </a:r>
            <a:r>
              <a:rPr lang="en-US">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(Mendeley Data)</a:t>
            </a:r>
            <a:endParaRPr sz="1400">
              <a:solidFill>
                <a:schemeClr val="dk1"/>
              </a:solidFill>
              <a:latin typeface="Quicksand"/>
              <a:ea typeface="Quicksand"/>
              <a:cs typeface="Quicksand"/>
              <a:sym typeface="Quicksand"/>
            </a:endParaRPr>
          </a:p>
          <a:p>
            <a:pPr indent="-285750" lvl="0" marL="285750" rtl="0" algn="l">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4">
                  <a:extLst>
                    <a:ext uri="{A12FA001-AC4F-418D-AE19-62706E023703}">
                      <ahyp:hlinkClr val="tx"/>
                    </a:ext>
                  </a:extLst>
                </a:hlinkClick>
              </a:rPr>
              <a:t>Air Quality Classification</a:t>
            </a:r>
            <a:r>
              <a:rPr lang="en-US">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(Kaggle)</a:t>
            </a:r>
            <a:endParaRPr sz="1400">
              <a:solidFill>
                <a:schemeClr val="dk1"/>
              </a:solidFill>
              <a:latin typeface="Quicksand"/>
              <a:ea typeface="Quicksand"/>
              <a:cs typeface="Quicksand"/>
              <a:sym typeface="Quicksand"/>
            </a:endParaRPr>
          </a:p>
          <a:p>
            <a:pPr indent="-285750" lvl="0" marL="285750" rtl="0" algn="l">
              <a:lnSpc>
                <a:spcPct val="115000"/>
              </a:lnSpc>
              <a:spcBef>
                <a:spcPts val="0"/>
              </a:spcBef>
              <a:spcAft>
                <a:spcPts val="0"/>
              </a:spcAft>
              <a:buSzPts val="1400"/>
              <a:buFont typeface="Arial"/>
              <a:buChar char="•"/>
            </a:pPr>
            <a:r>
              <a:rPr lang="en-US" sz="1400" u="sng">
                <a:solidFill>
                  <a:srgbClr val="3257B8"/>
                </a:solidFill>
                <a:latin typeface="Roboto"/>
                <a:ea typeface="Roboto"/>
                <a:cs typeface="Roboto"/>
                <a:sym typeface="Roboto"/>
                <a:hlinkClick r:id="rId5">
                  <a:extLst>
                    <a:ext uri="{A12FA001-AC4F-418D-AE19-62706E023703}">
                      <ahyp:hlinkClr val="tx"/>
                    </a:ext>
                  </a:extLst>
                </a:hlinkClick>
              </a:rPr>
              <a:t>Smoke Detection</a:t>
            </a:r>
            <a:r>
              <a:rPr lang="en-US" sz="1400" u="sng">
                <a:solidFill>
                  <a:srgbClr val="3257B8"/>
                </a:solidFill>
                <a:latin typeface="Roboto"/>
                <a:ea typeface="Roboto"/>
                <a:cs typeface="Roboto"/>
                <a:sym typeface="Roboto"/>
              </a:rPr>
              <a:t> </a:t>
            </a:r>
            <a:r>
              <a:rPr lang="en-US">
                <a:solidFill>
                  <a:schemeClr val="dk1"/>
                </a:solidFill>
                <a:latin typeface="Quicksand"/>
                <a:ea typeface="Quicksand"/>
                <a:cs typeface="Quicksand"/>
                <a:sym typeface="Quicksand"/>
              </a:rPr>
              <a:t>(Kaggle)</a:t>
            </a:r>
            <a:endParaRPr>
              <a:solidFill>
                <a:schemeClr val="dk1"/>
              </a:solidFill>
              <a:latin typeface="Quicksand"/>
              <a:ea typeface="Quicksand"/>
              <a:cs typeface="Quicksand"/>
              <a:sym typeface="Quicksand"/>
            </a:endParaRPr>
          </a:p>
          <a:p>
            <a:pPr indent="-196850" lvl="0" marL="285750" rtl="0" algn="l">
              <a:lnSpc>
                <a:spcPct val="115000"/>
              </a:lnSpc>
              <a:spcBef>
                <a:spcPts val="0"/>
              </a:spcBef>
              <a:spcAft>
                <a:spcPts val="0"/>
              </a:spcAft>
              <a:buSzPts val="1400"/>
              <a:buFont typeface="Arial"/>
              <a:buNone/>
            </a:pPr>
            <a:r>
              <a:t/>
            </a:r>
            <a:endParaRPr sz="1400"/>
          </a:p>
          <a:p>
            <a:pPr indent="0" lvl="0" marL="0" rtl="0" algn="l">
              <a:lnSpc>
                <a:spcPct val="115000"/>
              </a:lnSpc>
              <a:spcBef>
                <a:spcPts val="0"/>
              </a:spcBef>
              <a:spcAft>
                <a:spcPts val="0"/>
              </a:spcAft>
              <a:buSzPts val="1400"/>
              <a:buNone/>
            </a:pPr>
            <a:r>
              <a:t/>
            </a:r>
            <a:endParaRPr/>
          </a:p>
        </p:txBody>
      </p:sp>
      <p:sp>
        <p:nvSpPr>
          <p:cNvPr id="461" name="Google Shape;461;p12"/>
          <p:cNvSpPr txBox="1"/>
          <p:nvPr>
            <p:ph idx="2" type="subTitle"/>
          </p:nvPr>
        </p:nvSpPr>
        <p:spPr>
          <a:xfrm>
            <a:off x="472458" y="3124875"/>
            <a:ext cx="2367228" cy="1683454"/>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400"/>
              <a:buFont typeface="Arial"/>
              <a:buChar char="•"/>
            </a:pPr>
            <a:r>
              <a:rPr lang="en-US"/>
              <a:t>KNN</a:t>
            </a:r>
            <a:endParaRPr/>
          </a:p>
          <a:p>
            <a:pPr indent="-285750" lvl="0" marL="285750" rtl="0" algn="l">
              <a:lnSpc>
                <a:spcPct val="115000"/>
              </a:lnSpc>
              <a:spcBef>
                <a:spcPts val="0"/>
              </a:spcBef>
              <a:spcAft>
                <a:spcPts val="0"/>
              </a:spcAft>
              <a:buSzPts val="1400"/>
              <a:buFont typeface="Arial"/>
              <a:buChar char="•"/>
            </a:pPr>
            <a:r>
              <a:rPr lang="en-US"/>
              <a:t>Random Forest</a:t>
            </a:r>
            <a:endParaRPr/>
          </a:p>
          <a:p>
            <a:pPr indent="-285750" lvl="0" marL="285750" rtl="0" algn="l">
              <a:lnSpc>
                <a:spcPct val="115000"/>
              </a:lnSpc>
              <a:spcBef>
                <a:spcPts val="0"/>
              </a:spcBef>
              <a:spcAft>
                <a:spcPts val="0"/>
              </a:spcAft>
              <a:buSzPts val="1400"/>
              <a:buFont typeface="Arial"/>
              <a:buChar char="•"/>
            </a:pPr>
            <a:r>
              <a:rPr lang="en-US"/>
              <a:t>XGBoost</a:t>
            </a:r>
            <a:endParaRPr/>
          </a:p>
          <a:p>
            <a:pPr indent="-285750" lvl="0" marL="285750" rtl="0" algn="l">
              <a:lnSpc>
                <a:spcPct val="115000"/>
              </a:lnSpc>
              <a:spcBef>
                <a:spcPts val="0"/>
              </a:spcBef>
              <a:spcAft>
                <a:spcPts val="0"/>
              </a:spcAft>
              <a:buSzPts val="1400"/>
              <a:buFont typeface="Arial"/>
              <a:buChar char="•"/>
            </a:pPr>
            <a:r>
              <a:rPr lang="en-US"/>
              <a:t>LightGBM</a:t>
            </a:r>
            <a:endParaRPr/>
          </a:p>
          <a:p>
            <a:pPr indent="-285750" lvl="0" marL="285750" rtl="0" algn="l">
              <a:lnSpc>
                <a:spcPct val="115000"/>
              </a:lnSpc>
              <a:spcBef>
                <a:spcPts val="0"/>
              </a:spcBef>
              <a:spcAft>
                <a:spcPts val="0"/>
              </a:spcAft>
              <a:buSzPts val="1400"/>
              <a:buFont typeface="Arial"/>
              <a:buChar char="•"/>
            </a:pPr>
            <a:r>
              <a:rPr lang="en-US"/>
              <a:t>SVM </a:t>
            </a:r>
            <a:endParaRPr/>
          </a:p>
          <a:p>
            <a:pPr indent="-285750" lvl="0" marL="285750" rtl="0" algn="l">
              <a:lnSpc>
                <a:spcPct val="115000"/>
              </a:lnSpc>
              <a:spcBef>
                <a:spcPts val="0"/>
              </a:spcBef>
              <a:spcAft>
                <a:spcPts val="0"/>
              </a:spcAft>
              <a:buSzPts val="1400"/>
              <a:buFont typeface="Arial"/>
              <a:buChar char="•"/>
            </a:pPr>
            <a:r>
              <a:rPr lang="en-US"/>
              <a:t>Logistic Regression</a:t>
            </a:r>
            <a:endParaRPr/>
          </a:p>
          <a:p>
            <a:pPr indent="0" lvl="0" marL="0" rtl="0" algn="l">
              <a:lnSpc>
                <a:spcPct val="115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t/>
            </a:r>
            <a:endParaRPr/>
          </a:p>
        </p:txBody>
      </p:sp>
      <p:sp>
        <p:nvSpPr>
          <p:cNvPr id="462" name="Google Shape;462;p12"/>
          <p:cNvSpPr txBox="1"/>
          <p:nvPr>
            <p:ph idx="3" type="subTitle"/>
          </p:nvPr>
        </p:nvSpPr>
        <p:spPr>
          <a:xfrm>
            <a:off x="4846350" y="1904276"/>
            <a:ext cx="4210866" cy="2698599"/>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400"/>
              <a:buFont typeface="Arial"/>
              <a:buChar char="•"/>
            </a:pPr>
            <a:r>
              <a:rPr lang="en-US"/>
              <a:t>Accuracy – % of correct predictions </a:t>
            </a:r>
            <a:endParaRPr/>
          </a:p>
          <a:p>
            <a:pPr indent="-285750" lvl="0" marL="285750" rtl="0" algn="l">
              <a:lnSpc>
                <a:spcPct val="115000"/>
              </a:lnSpc>
              <a:spcBef>
                <a:spcPts val="0"/>
              </a:spcBef>
              <a:spcAft>
                <a:spcPts val="0"/>
              </a:spcAft>
              <a:buSzPts val="1400"/>
              <a:buFont typeface="Arial"/>
              <a:buChar char="•"/>
            </a:pPr>
            <a:r>
              <a:rPr lang="en-US"/>
              <a:t>Precision – % of predicted positives that are correct </a:t>
            </a:r>
            <a:endParaRPr/>
          </a:p>
          <a:p>
            <a:pPr indent="-285750" lvl="0" marL="285750" rtl="0" algn="l">
              <a:lnSpc>
                <a:spcPct val="115000"/>
              </a:lnSpc>
              <a:spcBef>
                <a:spcPts val="0"/>
              </a:spcBef>
              <a:spcAft>
                <a:spcPts val="0"/>
              </a:spcAft>
              <a:buSzPts val="1400"/>
              <a:buFont typeface="Arial"/>
              <a:buChar char="•"/>
            </a:pPr>
            <a:r>
              <a:rPr lang="en-US"/>
              <a:t>Recall – % of actual positives found </a:t>
            </a:r>
            <a:endParaRPr/>
          </a:p>
          <a:p>
            <a:pPr indent="-285750" lvl="0" marL="285750" rtl="0" algn="l">
              <a:lnSpc>
                <a:spcPct val="115000"/>
              </a:lnSpc>
              <a:spcBef>
                <a:spcPts val="0"/>
              </a:spcBef>
              <a:spcAft>
                <a:spcPts val="0"/>
              </a:spcAft>
              <a:buSzPts val="1400"/>
              <a:buFont typeface="Arial"/>
              <a:buChar char="•"/>
            </a:pPr>
            <a:r>
              <a:rPr lang="en-US"/>
              <a:t>F1 – Balance of precision &amp; recall </a:t>
            </a:r>
            <a:endParaRPr/>
          </a:p>
          <a:p>
            <a:pPr indent="-285750" lvl="0" marL="285750" rtl="0" algn="l">
              <a:lnSpc>
                <a:spcPct val="115000"/>
              </a:lnSpc>
              <a:spcBef>
                <a:spcPts val="0"/>
              </a:spcBef>
              <a:spcAft>
                <a:spcPts val="0"/>
              </a:spcAft>
              <a:buSzPts val="1400"/>
              <a:buFont typeface="Arial"/>
              <a:buChar char="•"/>
            </a:pPr>
            <a:r>
              <a:rPr lang="en-US"/>
              <a:t>MAE – Average absolute error </a:t>
            </a:r>
            <a:endParaRPr/>
          </a:p>
          <a:p>
            <a:pPr indent="-285750" lvl="0" marL="285750" rtl="0" algn="l">
              <a:lnSpc>
                <a:spcPct val="115000"/>
              </a:lnSpc>
              <a:spcBef>
                <a:spcPts val="0"/>
              </a:spcBef>
              <a:spcAft>
                <a:spcPts val="0"/>
              </a:spcAft>
              <a:buSzPts val="1400"/>
              <a:buFont typeface="Arial"/>
              <a:buChar char="•"/>
            </a:pPr>
            <a:r>
              <a:rPr lang="en-US"/>
              <a:t>RMSE – Root mean squared error </a:t>
            </a:r>
            <a:endParaRPr/>
          </a:p>
          <a:p>
            <a:pPr indent="-285750" lvl="0" marL="285750" rtl="0" algn="l">
              <a:lnSpc>
                <a:spcPct val="115000"/>
              </a:lnSpc>
              <a:spcBef>
                <a:spcPts val="0"/>
              </a:spcBef>
              <a:spcAft>
                <a:spcPts val="0"/>
              </a:spcAft>
              <a:buSzPts val="1400"/>
              <a:buFont typeface="Arial"/>
              <a:buChar char="•"/>
            </a:pPr>
            <a:r>
              <a:rPr lang="en-US"/>
              <a:t>R² – How much variance is explained (higher is better)</a:t>
            </a:r>
            <a:endParaRPr/>
          </a:p>
        </p:txBody>
      </p:sp>
      <p:sp>
        <p:nvSpPr>
          <p:cNvPr id="463" name="Google Shape;463;p12"/>
          <p:cNvSpPr txBox="1"/>
          <p:nvPr>
            <p:ph idx="4" type="subTitle"/>
          </p:nvPr>
        </p:nvSpPr>
        <p:spPr>
          <a:xfrm>
            <a:off x="445650" y="1252767"/>
            <a:ext cx="1996842" cy="363437"/>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600"/>
              <a:buNone/>
            </a:pPr>
            <a:r>
              <a:rPr lang="en-US" sz="1400"/>
              <a:t>Datasets</a:t>
            </a:r>
            <a:endParaRPr/>
          </a:p>
        </p:txBody>
      </p:sp>
      <p:sp>
        <p:nvSpPr>
          <p:cNvPr id="464" name="Google Shape;464;p12"/>
          <p:cNvSpPr txBox="1"/>
          <p:nvPr>
            <p:ph idx="5" type="subTitle"/>
          </p:nvPr>
        </p:nvSpPr>
        <p:spPr>
          <a:xfrm>
            <a:off x="445650" y="2761438"/>
            <a:ext cx="1996842" cy="363437"/>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600"/>
              <a:buNone/>
            </a:pPr>
            <a:r>
              <a:rPr lang="en-US" sz="1400"/>
              <a:t>Models</a:t>
            </a:r>
            <a:endParaRPr sz="1400"/>
          </a:p>
        </p:txBody>
      </p:sp>
      <p:sp>
        <p:nvSpPr>
          <p:cNvPr id="465" name="Google Shape;465;p12"/>
          <p:cNvSpPr txBox="1"/>
          <p:nvPr>
            <p:ph idx="6" type="subTitle"/>
          </p:nvPr>
        </p:nvSpPr>
        <p:spPr>
          <a:xfrm>
            <a:off x="4846350" y="1433495"/>
            <a:ext cx="1996842" cy="363437"/>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600"/>
              <a:buNone/>
            </a:pPr>
            <a:r>
              <a:rPr lang="en-US" sz="1400"/>
              <a:t>Evaluation Metrics</a:t>
            </a:r>
            <a:endParaRPr/>
          </a:p>
        </p:txBody>
      </p:sp>
      <p:sp>
        <p:nvSpPr>
          <p:cNvPr id="466" name="Google Shape;466;p12"/>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3"/>
          <p:cNvSpPr txBox="1"/>
          <p:nvPr>
            <p:ph type="title"/>
          </p:nvPr>
        </p:nvSpPr>
        <p:spPr>
          <a:xfrm>
            <a:off x="304363" y="328889"/>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Occupancy Detection</a:t>
            </a:r>
            <a:br>
              <a:rPr lang="en-US"/>
            </a:br>
            <a:endParaRPr/>
          </a:p>
        </p:txBody>
      </p:sp>
      <p:sp>
        <p:nvSpPr>
          <p:cNvPr id="472" name="Google Shape;472;p13"/>
          <p:cNvSpPr txBox="1"/>
          <p:nvPr>
            <p:ph idx="1" type="subTitle"/>
          </p:nvPr>
        </p:nvSpPr>
        <p:spPr>
          <a:xfrm>
            <a:off x="1959458" y="3827316"/>
            <a:ext cx="2542309" cy="842271"/>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sz="1200"/>
              <a:t>Measures CO₂, PM, VOCs, temperature, and humidity for detailed air quality monitoring.</a:t>
            </a:r>
            <a:endParaRPr sz="1200"/>
          </a:p>
        </p:txBody>
      </p:sp>
      <p:sp>
        <p:nvSpPr>
          <p:cNvPr id="473" name="Google Shape;473;p13"/>
          <p:cNvSpPr txBox="1"/>
          <p:nvPr>
            <p:ph idx="2" type="subTitle"/>
          </p:nvPr>
        </p:nvSpPr>
        <p:spPr>
          <a:xfrm>
            <a:off x="5801396" y="3743284"/>
            <a:ext cx="3003695" cy="83916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sz="1200"/>
              <a:t>Measures CO₂, temperature, and humidity for quick occupancy and air quality checks.</a:t>
            </a:r>
            <a:endParaRPr sz="1200"/>
          </a:p>
        </p:txBody>
      </p:sp>
      <p:sp>
        <p:nvSpPr>
          <p:cNvPr id="474" name="Google Shape;474;p13"/>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475" name="Google Shape;475;p13"/>
          <p:cNvSpPr txBox="1"/>
          <p:nvPr/>
        </p:nvSpPr>
        <p:spPr>
          <a:xfrm>
            <a:off x="556686" y="1089893"/>
            <a:ext cx="8111278"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Roboto"/>
                <a:ea typeface="Roboto"/>
                <a:cs typeface="Roboto"/>
                <a:sym typeface="Roboto"/>
              </a:rPr>
              <a:t>By using these advanced sensors, we detect when rooms are occupied, allowing us to control the environment more efficiently and improve air quality</a:t>
            </a:r>
            <a:endParaRPr b="0" i="0" sz="1400" u="none" cap="none" strike="noStrike">
              <a:solidFill>
                <a:schemeClr val="dk1"/>
              </a:solidFill>
              <a:latin typeface="Roboto"/>
              <a:ea typeface="Roboto"/>
              <a:cs typeface="Roboto"/>
              <a:sym typeface="Roboto"/>
            </a:endParaRPr>
          </a:p>
        </p:txBody>
      </p:sp>
      <p:pic>
        <p:nvPicPr>
          <p:cNvPr id="476" name="Google Shape;476;p13"/>
          <p:cNvPicPr preferRelativeResize="0"/>
          <p:nvPr/>
        </p:nvPicPr>
        <p:blipFill rotWithShape="1">
          <a:blip r:embed="rId3">
            <a:alphaModFix/>
          </a:blip>
          <a:srcRect b="0" l="0" r="0" t="0"/>
          <a:stretch/>
        </p:blipFill>
        <p:spPr>
          <a:xfrm>
            <a:off x="2321482" y="1955019"/>
            <a:ext cx="1761421" cy="1898675"/>
          </a:xfrm>
          <a:prstGeom prst="rect">
            <a:avLst/>
          </a:prstGeom>
          <a:noFill/>
          <a:ln cap="flat" cmpd="sng" w="9525">
            <a:solidFill>
              <a:schemeClr val="dk1"/>
            </a:solidFill>
            <a:prstDash val="solid"/>
            <a:round/>
            <a:headEnd len="sm" w="sm" type="none"/>
            <a:tailEnd len="sm" w="sm" type="none"/>
          </a:ln>
        </p:spPr>
      </p:pic>
      <p:pic>
        <p:nvPicPr>
          <p:cNvPr id="477" name="Google Shape;477;p13"/>
          <p:cNvPicPr preferRelativeResize="0"/>
          <p:nvPr/>
        </p:nvPicPr>
        <p:blipFill rotWithShape="1">
          <a:blip r:embed="rId4">
            <a:alphaModFix/>
          </a:blip>
          <a:srcRect b="0" l="0" r="0" t="0"/>
          <a:stretch/>
        </p:blipFill>
        <p:spPr>
          <a:xfrm>
            <a:off x="6177680" y="2070386"/>
            <a:ext cx="2251128" cy="1605521"/>
          </a:xfrm>
          <a:prstGeom prst="rect">
            <a:avLst/>
          </a:prstGeom>
          <a:noFill/>
          <a:ln cap="flat" cmpd="sng" w="9525">
            <a:solidFill>
              <a:schemeClr val="dk1"/>
            </a:solidFill>
            <a:prstDash val="solid"/>
            <a:round/>
            <a:headEnd len="sm" w="sm" type="none"/>
            <a:tailEnd len="sm" w="sm" type="none"/>
          </a:ln>
        </p:spPr>
      </p:pic>
      <p:sp>
        <p:nvSpPr>
          <p:cNvPr id="478" name="Google Shape;478;p13"/>
          <p:cNvSpPr txBox="1"/>
          <p:nvPr/>
        </p:nvSpPr>
        <p:spPr>
          <a:xfrm>
            <a:off x="556686" y="1808113"/>
            <a:ext cx="18464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7798B"/>
                </a:solidFill>
                <a:latin typeface="Roboto"/>
                <a:ea typeface="Roboto"/>
                <a:cs typeface="Roboto"/>
                <a:sym typeface="Roboto"/>
              </a:rPr>
              <a:t>Sen5X_SCD41:001:</a:t>
            </a:r>
            <a:endParaRPr b="0" i="0" sz="1400" u="none" cap="none" strike="noStrike">
              <a:solidFill>
                <a:srgbClr val="57798B"/>
              </a:solidFill>
              <a:latin typeface="Roboto"/>
              <a:ea typeface="Roboto"/>
              <a:cs typeface="Roboto"/>
              <a:sym typeface="Roboto"/>
            </a:endParaRPr>
          </a:p>
        </p:txBody>
      </p:sp>
      <p:sp>
        <p:nvSpPr>
          <p:cNvPr id="479" name="Google Shape;479;p13"/>
          <p:cNvSpPr txBox="1"/>
          <p:nvPr/>
        </p:nvSpPr>
        <p:spPr>
          <a:xfrm>
            <a:off x="4924464" y="1818335"/>
            <a:ext cx="18464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7798B"/>
                </a:solidFill>
                <a:latin typeface="Roboto"/>
                <a:ea typeface="Roboto"/>
                <a:cs typeface="Roboto"/>
                <a:sym typeface="Roboto"/>
              </a:rPr>
              <a:t>GMW87:001:</a:t>
            </a:r>
            <a:endParaRPr b="0" i="0" sz="1400" u="none" cap="none" strike="noStrike">
              <a:solidFill>
                <a:srgbClr val="57798B"/>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4"/>
          <p:cNvSpPr txBox="1"/>
          <p:nvPr>
            <p:ph type="title"/>
          </p:nvPr>
        </p:nvSpPr>
        <p:spPr>
          <a:xfrm>
            <a:off x="494783" y="359474"/>
            <a:ext cx="8703134" cy="90466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Room Occupancy Estimation: Model Performance</a:t>
            </a:r>
            <a:br>
              <a:rPr lang="en-US"/>
            </a:br>
            <a:endParaRPr/>
          </a:p>
        </p:txBody>
      </p:sp>
      <p:sp>
        <p:nvSpPr>
          <p:cNvPr id="485" name="Google Shape;485;p14"/>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graphicFrame>
        <p:nvGraphicFramePr>
          <p:cNvPr id="486" name="Google Shape;486;p14"/>
          <p:cNvGraphicFramePr/>
          <p:nvPr/>
        </p:nvGraphicFramePr>
        <p:xfrm>
          <a:off x="741147" y="1424539"/>
          <a:ext cx="3000000" cy="3000000"/>
        </p:xfrm>
        <a:graphic>
          <a:graphicData uri="http://schemas.openxmlformats.org/drawingml/2006/table">
            <a:tbl>
              <a:tblPr bandRow="1">
                <a:gradFill>
                  <a:gsLst>
                    <a:gs pos="0">
                      <a:schemeClr val="accent5"/>
                    </a:gs>
                    <a:gs pos="100000">
                      <a:schemeClr val="accent5"/>
                    </a:gs>
                  </a:gsLst>
                  <a:lin ang="16200000" scaled="0"/>
                </a:gradFill>
                <a:tableStyleId>{E792DD78-06EC-4DA0-85CF-206C5FE907A3}</a:tableStyleId>
              </a:tblPr>
              <a:tblGrid>
                <a:gridCol w="1532350"/>
                <a:gridCol w="1532350"/>
                <a:gridCol w="1532350"/>
                <a:gridCol w="1532350"/>
                <a:gridCol w="1532350"/>
              </a:tblGrid>
              <a:tr h="376975">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Model</a:t>
                      </a:r>
                      <a:endParaRPr sz="1400" u="none" cap="none" strike="noStrike"/>
                    </a:p>
                  </a:txBody>
                  <a:tcPr marT="45725" marB="45725" marR="91450" marL="91450" anchor="ctr">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Accuracy</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Precision</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Recall</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F1</a:t>
                      </a:r>
                      <a:r>
                        <a:rPr lang="en-US" sz="500" u="none" cap="none" strike="noStrike">
                          <a:solidFill>
                            <a:schemeClr val="dk1"/>
                          </a:solidFill>
                        </a:rPr>
                        <a:t>Balance of precision &amp; recall </a:t>
                      </a:r>
                      <a:endParaRPr sz="1200" u="none" cap="none" strike="noStrike">
                        <a:solidFill>
                          <a:schemeClr val="dk1"/>
                        </a:solidFil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3769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KNN</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0.952378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0.952371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0.952378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0.952366</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6254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Random Forest</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0.951691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0.951580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0.951691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0.951629</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769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XGBoost</a:t>
                      </a:r>
                      <a:endParaRPr sz="1200" u="none" cap="none" strike="noStrike">
                        <a:solidFill>
                          <a:srgbClr val="5C5C5F"/>
                        </a:solidFill>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0.935856</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0.935431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0.935856</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0.935511</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769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LightGBM</a:t>
                      </a:r>
                      <a:endParaRPr sz="1200" u="none" cap="none" strike="noStrike">
                        <a:solidFill>
                          <a:srgbClr val="5C5C5F"/>
                        </a:solidFill>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0.932930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0.932297</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0.932930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0.932503</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769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SVM</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0.780438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0.764408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0.780438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0.758536</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6254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Logistic Regression</a:t>
                      </a:r>
                      <a:endParaRPr sz="1400" u="none" cap="none" strike="noStrike"/>
                    </a:p>
                  </a:txBody>
                  <a:tcPr marT="45725" marB="45725" marR="91450" marL="91450"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0.719627</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0.603513</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0.719627</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0.641736</a:t>
                      </a:r>
                      <a:endParaRPr sz="1400" u="none" cap="none" strike="noStrike"/>
                    </a:p>
                  </a:txBody>
                  <a:tcPr marT="45725" marB="45725" marR="91450" marL="91450" anchor="ctr">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5"/>
          <p:cNvSpPr/>
          <p:nvPr/>
        </p:nvSpPr>
        <p:spPr>
          <a:xfrm>
            <a:off x="685800" y="2071255"/>
            <a:ext cx="2466110" cy="2531620"/>
          </a:xfrm>
          <a:prstGeom prst="rect">
            <a:avLst/>
          </a:prstGeom>
          <a:gradFill>
            <a:gsLst>
              <a:gs pos="0">
                <a:schemeClr val="accent5"/>
              </a:gs>
              <a:gs pos="100000">
                <a:schemeClr val="accent5"/>
              </a:gs>
            </a:gsLst>
            <a:lin ang="16200000" scaled="0"/>
          </a:gradFill>
          <a:ln cap="flat" cmpd="sng" w="9525">
            <a:solidFill>
              <a:schemeClr val="dk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2" name="Google Shape;492;p15"/>
          <p:cNvSpPr txBox="1"/>
          <p:nvPr>
            <p:ph type="title"/>
          </p:nvPr>
        </p:nvSpPr>
        <p:spPr>
          <a:xfrm>
            <a:off x="363865" y="4083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Health Index &amp; Decision Logic</a:t>
            </a:r>
            <a:br>
              <a:rPr lang="en-US"/>
            </a:br>
            <a:endParaRPr/>
          </a:p>
        </p:txBody>
      </p:sp>
      <p:sp>
        <p:nvSpPr>
          <p:cNvPr id="493" name="Google Shape;493;p15"/>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494" name="Google Shape;494;p15"/>
          <p:cNvSpPr txBox="1"/>
          <p:nvPr/>
        </p:nvSpPr>
        <p:spPr>
          <a:xfrm>
            <a:off x="376984" y="1132379"/>
            <a:ext cx="7567862"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5213F"/>
                </a:solidFill>
                <a:latin typeface="Roboto"/>
                <a:ea typeface="Roboto"/>
                <a:cs typeface="Roboto"/>
                <a:sym typeface="Roboto"/>
              </a:rPr>
              <a:t>The health index aggregates various environmental parameters into a single, actionable score. This score drives intelligent decision logic, triggering automated responses to maintain optimal indoor conditions.</a:t>
            </a:r>
            <a:endParaRPr b="0" i="0" sz="1400" u="none" cap="none" strike="noStrike">
              <a:solidFill>
                <a:srgbClr val="000000"/>
              </a:solidFill>
              <a:latin typeface="Arial"/>
              <a:ea typeface="Arial"/>
              <a:cs typeface="Arial"/>
              <a:sym typeface="Arial"/>
            </a:endParaRPr>
          </a:p>
        </p:txBody>
      </p:sp>
      <p:sp>
        <p:nvSpPr>
          <p:cNvPr id="495" name="Google Shape;495;p15"/>
          <p:cNvSpPr txBox="1"/>
          <p:nvPr/>
        </p:nvSpPr>
        <p:spPr>
          <a:xfrm>
            <a:off x="4297650" y="2139660"/>
            <a:ext cx="4572000"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1B587D"/>
                </a:solidFill>
                <a:latin typeface="Quicksand"/>
                <a:ea typeface="Quicksand"/>
                <a:cs typeface="Quicksand"/>
                <a:sym typeface="Quicksand"/>
              </a:rPr>
              <a:t>AQI (Air Quality Index) Formula</a:t>
            </a:r>
            <a:endParaRPr b="0" i="0" sz="1400" u="none" cap="none" strike="noStrike">
              <a:solidFill>
                <a:srgbClr val="000000"/>
              </a:solidFill>
              <a:latin typeface="Arial"/>
              <a:ea typeface="Arial"/>
              <a:cs typeface="Arial"/>
              <a:sym typeface="Arial"/>
            </a:endParaRPr>
          </a:p>
        </p:txBody>
      </p:sp>
      <p:pic>
        <p:nvPicPr>
          <p:cNvPr id="496" name="Google Shape;496;p15"/>
          <p:cNvPicPr preferRelativeResize="0"/>
          <p:nvPr/>
        </p:nvPicPr>
        <p:blipFill rotWithShape="1">
          <a:blip r:embed="rId3">
            <a:alphaModFix/>
          </a:blip>
          <a:srcRect b="0" l="0" r="0" t="0"/>
          <a:stretch/>
        </p:blipFill>
        <p:spPr>
          <a:xfrm>
            <a:off x="4779482" y="2521672"/>
            <a:ext cx="3152244" cy="596150"/>
          </a:xfrm>
          <a:prstGeom prst="rect">
            <a:avLst/>
          </a:prstGeom>
          <a:noFill/>
          <a:ln>
            <a:noFill/>
          </a:ln>
        </p:spPr>
      </p:pic>
      <p:pic>
        <p:nvPicPr>
          <p:cNvPr id="497" name="Google Shape;497;p15"/>
          <p:cNvPicPr preferRelativeResize="0"/>
          <p:nvPr/>
        </p:nvPicPr>
        <p:blipFill rotWithShape="1">
          <a:blip r:embed="rId4">
            <a:alphaModFix/>
          </a:blip>
          <a:srcRect b="0" l="0" r="0" t="0"/>
          <a:stretch/>
        </p:blipFill>
        <p:spPr>
          <a:xfrm>
            <a:off x="4792601" y="3084389"/>
            <a:ext cx="3152245" cy="909302"/>
          </a:xfrm>
          <a:prstGeom prst="rect">
            <a:avLst/>
          </a:prstGeom>
          <a:noFill/>
          <a:ln>
            <a:noFill/>
          </a:ln>
        </p:spPr>
      </p:pic>
      <p:sp>
        <p:nvSpPr>
          <p:cNvPr id="498" name="Google Shape;498;p15"/>
          <p:cNvSpPr txBox="1"/>
          <p:nvPr/>
        </p:nvSpPr>
        <p:spPr>
          <a:xfrm>
            <a:off x="4792601" y="3993691"/>
            <a:ext cx="38893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B587D"/>
                </a:solidFill>
                <a:latin typeface="Quicksand"/>
                <a:ea typeface="Quicksand"/>
                <a:cs typeface="Quicksand"/>
                <a:sym typeface="Quicksand"/>
              </a:rPr>
              <a:t>Final AQI = highest AQI among all pollutants</a:t>
            </a:r>
            <a:endParaRPr b="0" i="0" sz="1400" u="none" cap="none" strike="noStrike">
              <a:solidFill>
                <a:srgbClr val="000000"/>
              </a:solidFill>
              <a:latin typeface="Arial"/>
              <a:ea typeface="Arial"/>
              <a:cs typeface="Arial"/>
              <a:sym typeface="Arial"/>
            </a:endParaRPr>
          </a:p>
        </p:txBody>
      </p:sp>
      <p:pic>
        <p:nvPicPr>
          <p:cNvPr id="499" name="Google Shape;499;p15"/>
          <p:cNvPicPr preferRelativeResize="0"/>
          <p:nvPr/>
        </p:nvPicPr>
        <p:blipFill rotWithShape="1">
          <a:blip r:embed="rId5">
            <a:alphaModFix/>
          </a:blip>
          <a:srcRect b="0" l="0" r="0" t="0"/>
          <a:stretch/>
        </p:blipFill>
        <p:spPr>
          <a:xfrm>
            <a:off x="815567" y="2188699"/>
            <a:ext cx="2146748" cy="231402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6"/>
          <p:cNvSpPr txBox="1"/>
          <p:nvPr>
            <p:ph type="title"/>
          </p:nvPr>
        </p:nvSpPr>
        <p:spPr>
          <a:xfrm>
            <a:off x="440866" y="274402"/>
            <a:ext cx="8703134" cy="90466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Air Quality Classification: Regression Model Performance</a:t>
            </a:r>
            <a:br>
              <a:rPr lang="en-US"/>
            </a:br>
            <a:endParaRPr/>
          </a:p>
        </p:txBody>
      </p:sp>
      <p:sp>
        <p:nvSpPr>
          <p:cNvPr id="505" name="Google Shape;505;p16"/>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graphicFrame>
        <p:nvGraphicFramePr>
          <p:cNvPr id="506" name="Google Shape;506;p16"/>
          <p:cNvGraphicFramePr/>
          <p:nvPr/>
        </p:nvGraphicFramePr>
        <p:xfrm>
          <a:off x="717080" y="1250254"/>
          <a:ext cx="3000000" cy="3000000"/>
        </p:xfrm>
        <a:graphic>
          <a:graphicData uri="http://schemas.openxmlformats.org/drawingml/2006/table">
            <a:tbl>
              <a:tblPr bandRow="1">
                <a:noFill/>
                <a:tableStyleId>{E792DD78-06EC-4DA0-85CF-206C5FE907A3}</a:tableStyleId>
              </a:tblPr>
              <a:tblGrid>
                <a:gridCol w="1955125"/>
                <a:gridCol w="1955125"/>
                <a:gridCol w="1955125"/>
                <a:gridCol w="1955125"/>
              </a:tblGrid>
              <a:tr h="888500">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latin typeface="Quicksand"/>
                          <a:ea typeface="Quicksand"/>
                          <a:cs typeface="Quicksand"/>
                          <a:sym typeface="Quicksand"/>
                        </a:rPr>
                        <a:t>Model</a:t>
                      </a:r>
                      <a:endParaRPr sz="1400" u="none" cap="none" strike="noStrike"/>
                    </a:p>
                    <a:p>
                      <a:pPr indent="0" lvl="0" marL="0" marR="0" rtl="0" algn="ctr">
                        <a:lnSpc>
                          <a:spcPct val="200000"/>
                        </a:lnSpc>
                        <a:spcBef>
                          <a:spcPts val="0"/>
                        </a:spcBef>
                        <a:spcAft>
                          <a:spcPts val="0"/>
                        </a:spcAft>
                        <a:buClr>
                          <a:srgbClr val="000000"/>
                        </a:buClr>
                        <a:buSzPts val="1200"/>
                        <a:buFont typeface="Arial"/>
                        <a:buNone/>
                      </a:pPr>
                      <a:r>
                        <a:t/>
                      </a:r>
                      <a:endParaRPr b="1" sz="1200" u="none" cap="none" strike="noStrike">
                        <a:solidFill>
                          <a:srgbClr val="5C5C5F"/>
                        </a:solidFill>
                        <a:latin typeface="Quicksand"/>
                        <a:ea typeface="Quicksand"/>
                        <a:cs typeface="Quicksand"/>
                        <a:sym typeface="Quicksand"/>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600"/>
                        <a:buFont typeface="Arial"/>
                        <a:buNone/>
                      </a:pPr>
                      <a:r>
                        <a:rPr b="1" lang="en-US" sz="1600" u="none" cap="none" strike="noStrike">
                          <a:solidFill>
                            <a:srgbClr val="5C5C5F"/>
                          </a:solidFill>
                          <a:latin typeface="Quicksand"/>
                          <a:ea typeface="Quicksand"/>
                          <a:cs typeface="Quicksand"/>
                          <a:sym typeface="Quicksand"/>
                        </a:rPr>
                        <a:t>MAE</a:t>
                      </a:r>
                      <a:endParaRPr b="1" sz="800" u="none" cap="none" strike="noStrike">
                        <a:solidFill>
                          <a:srgbClr val="5C5C5F"/>
                        </a:solidFill>
                        <a:latin typeface="Quicksand"/>
                        <a:ea typeface="Quicksand"/>
                        <a:cs typeface="Quicksand"/>
                        <a:sym typeface="Quicksand"/>
                      </a:endParaRPr>
                    </a:p>
                    <a:p>
                      <a:pPr indent="0" lvl="0" marL="0" marR="0" rtl="0" algn="ctr">
                        <a:lnSpc>
                          <a:spcPct val="200000"/>
                        </a:lnSpc>
                        <a:spcBef>
                          <a:spcPts val="0"/>
                        </a:spcBef>
                        <a:spcAft>
                          <a:spcPts val="0"/>
                        </a:spcAft>
                        <a:buClr>
                          <a:srgbClr val="000000"/>
                        </a:buClr>
                        <a:buSzPts val="800"/>
                        <a:buFont typeface="Arial"/>
                        <a:buNone/>
                      </a:pPr>
                      <a:r>
                        <a:rPr b="1" lang="en-US" sz="800" u="none" cap="none" strike="noStrike">
                          <a:solidFill>
                            <a:srgbClr val="5C5C5F"/>
                          </a:solidFill>
                          <a:latin typeface="Quicksand"/>
                          <a:ea typeface="Quicksand"/>
                          <a:cs typeface="Quicksand"/>
                          <a:sym typeface="Quicksand"/>
                        </a:rPr>
                        <a:t>(Average of how far predictions are from actual values)</a:t>
                      </a:r>
                      <a:endParaRPr sz="1400" u="none" cap="none" strike="noStrike"/>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5C5C5F"/>
                        </a:buClr>
                        <a:buSzPts val="1600"/>
                        <a:buFont typeface="Arial"/>
                        <a:buNone/>
                      </a:pPr>
                      <a:r>
                        <a:rPr b="1" lang="en-US" sz="1600" u="none" cap="none" strike="noStrike">
                          <a:solidFill>
                            <a:srgbClr val="5C5C5F"/>
                          </a:solidFill>
                          <a:latin typeface="Quicksand"/>
                          <a:ea typeface="Quicksand"/>
                          <a:cs typeface="Quicksand"/>
                          <a:sym typeface="Quicksand"/>
                        </a:rPr>
                        <a:t>RMSE</a:t>
                      </a:r>
                      <a:endParaRPr b="1" sz="800" u="none" cap="none" strike="noStrike">
                        <a:solidFill>
                          <a:srgbClr val="5C5C5F"/>
                        </a:solidFill>
                        <a:latin typeface="Quicksand"/>
                        <a:ea typeface="Quicksand"/>
                        <a:cs typeface="Quicksand"/>
                        <a:sym typeface="Quicksand"/>
                      </a:endParaRPr>
                    </a:p>
                    <a:p>
                      <a:pPr indent="0" lvl="0" marL="0" marR="0" rtl="0" algn="ctr">
                        <a:lnSpc>
                          <a:spcPct val="200000"/>
                        </a:lnSpc>
                        <a:spcBef>
                          <a:spcPts val="0"/>
                        </a:spcBef>
                        <a:spcAft>
                          <a:spcPts val="0"/>
                        </a:spcAft>
                        <a:buClr>
                          <a:srgbClr val="000000"/>
                        </a:buClr>
                        <a:buSzPts val="800"/>
                        <a:buFont typeface="Arial"/>
                        <a:buNone/>
                      </a:pPr>
                      <a:r>
                        <a:rPr b="1" lang="en-US" sz="800" u="none" cap="none" strike="noStrike">
                          <a:solidFill>
                            <a:srgbClr val="5C5C5F"/>
                          </a:solidFill>
                          <a:latin typeface="Quicksand"/>
                          <a:ea typeface="Quicksand"/>
                          <a:cs typeface="Quicksand"/>
                          <a:sym typeface="Quicksand"/>
                        </a:rPr>
                        <a:t>(Like MAE but gives more weight to big errors)</a:t>
                      </a:r>
                      <a:endParaRPr sz="1400" u="none" cap="none" strike="noStrike"/>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600"/>
                        <a:buFont typeface="Arial"/>
                        <a:buNone/>
                      </a:pPr>
                      <a:r>
                        <a:rPr b="1" lang="en-US" sz="1600" u="none" cap="none" strike="noStrike">
                          <a:solidFill>
                            <a:srgbClr val="5C5C5F"/>
                          </a:solidFill>
                          <a:latin typeface="Quicksand"/>
                          <a:ea typeface="Quicksand"/>
                          <a:cs typeface="Quicksand"/>
                          <a:sym typeface="Quicksand"/>
                        </a:rPr>
                        <a:t>R2</a:t>
                      </a:r>
                      <a:endParaRPr b="1" sz="800" u="none" cap="none" strike="noStrike">
                        <a:solidFill>
                          <a:srgbClr val="5C5C5F"/>
                        </a:solidFill>
                        <a:latin typeface="Quicksand"/>
                        <a:ea typeface="Quicksand"/>
                        <a:cs typeface="Quicksand"/>
                        <a:sym typeface="Quicksand"/>
                      </a:endParaRPr>
                    </a:p>
                    <a:p>
                      <a:pPr indent="0" lvl="0" marL="0" marR="0" rtl="0" algn="ctr">
                        <a:lnSpc>
                          <a:spcPct val="200000"/>
                        </a:lnSpc>
                        <a:spcBef>
                          <a:spcPts val="0"/>
                        </a:spcBef>
                        <a:spcAft>
                          <a:spcPts val="0"/>
                        </a:spcAft>
                        <a:buClr>
                          <a:srgbClr val="000000"/>
                        </a:buClr>
                        <a:buSzPts val="800"/>
                        <a:buFont typeface="Arial"/>
                        <a:buNone/>
                      </a:pPr>
                      <a:r>
                        <a:rPr b="1" lang="en-US" sz="800" u="none" cap="none" strike="noStrike">
                          <a:solidFill>
                            <a:srgbClr val="5C5C5F"/>
                          </a:solidFill>
                          <a:latin typeface="Quicksand"/>
                          <a:ea typeface="Quicksand"/>
                          <a:cs typeface="Quicksand"/>
                          <a:sym typeface="Quicksand"/>
                        </a:rPr>
                        <a:t>(Measures how well the model explains the data)</a:t>
                      </a:r>
                      <a:endParaRPr sz="800" u="none" cap="none" strike="noStrike">
                        <a:solidFill>
                          <a:srgbClr val="5C5C5F"/>
                        </a:solidFill>
                        <a:latin typeface="Quicksand"/>
                        <a:ea typeface="Quicksand"/>
                        <a:cs typeface="Quicksand"/>
                        <a:sym typeface="Quicksand"/>
                      </a:endParaRPr>
                    </a:p>
                  </a:txBody>
                  <a:tcPr marT="45725" marB="45725" marR="91450" marL="91450">
                    <a:lnT cap="flat" cmpd="sng" w="12700">
                      <a:solidFill>
                        <a:schemeClr val="dk1"/>
                      </a:solidFill>
                      <a:prstDash val="solid"/>
                      <a:round/>
                      <a:headEnd len="sm" w="sm" type="none"/>
                      <a:tailEnd len="sm" w="sm" type="none"/>
                    </a:lnT>
                  </a:tcP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RandomForest</a:t>
                      </a:r>
                      <a:endParaRPr sz="1200" u="none" cap="none" strike="noStrike">
                        <a:solidFill>
                          <a:srgbClr val="5C5C5F"/>
                        </a:solidFill>
                        <a:latin typeface="Quicksand"/>
                        <a:ea typeface="Quicksand"/>
                        <a:cs typeface="Quicksand"/>
                        <a:sym typeface="Quicksand"/>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0.030005</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0.680490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0.995966</a:t>
                      </a:r>
                      <a:endParaRPr sz="1400" u="none" cap="none" strike="noStrike"/>
                    </a:p>
                  </a:txBody>
                  <a:tcPr marT="45725" marB="45725" marR="91450" marL="91450" anchor="ct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LightGBM</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0.251340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2.124422</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0.960683</a:t>
                      </a:r>
                      <a:endParaRPr sz="1400" u="none" cap="none" strike="noStrike"/>
                    </a:p>
                  </a:txBody>
                  <a:tcPr marT="45725" marB="45725" marR="91450" marL="91450" anchor="ct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XGBoost</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0.283394</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2.189213</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0.958249</a:t>
                      </a:r>
                      <a:endParaRPr sz="1400" u="none" cap="none" strike="noStrike"/>
                    </a:p>
                  </a:txBody>
                  <a:tcPr marT="45725" marB="45725" marR="91450" marL="91450" anchor="ct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LinearReg</a:t>
                      </a:r>
                      <a:endParaRPr sz="1200" u="none" cap="none" strike="noStrike">
                        <a:solidFill>
                          <a:srgbClr val="5C5C5F"/>
                        </a:solidFill>
                        <a:latin typeface="Quicksand"/>
                        <a:ea typeface="Quicksand"/>
                        <a:cs typeface="Quicksand"/>
                        <a:sym typeface="Quicksand"/>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5.291437</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6.702015</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0.608703</a:t>
                      </a:r>
                      <a:endParaRPr sz="1400" u="none" cap="none" strike="noStrike"/>
                    </a:p>
                  </a:txBody>
                  <a:tcPr marT="45725" marB="45725" marR="91450" marL="91450" anchor="ct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KNN</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4.831589</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6.768823</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0.600863</a:t>
                      </a:r>
                      <a:endParaRPr sz="1400" u="none" cap="none" strike="noStrike"/>
                    </a:p>
                  </a:txBody>
                  <a:tcPr marT="45725" marB="45725" marR="91450" marL="91450" anchor="ctr"/>
                </a:tc>
              </a:tr>
              <a:tr h="3767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SVR</a:t>
                      </a:r>
                      <a:endParaRPr sz="1400" u="none" cap="none" strike="noStrike"/>
                    </a:p>
                  </a:txBody>
                  <a:tcPr marT="45725" marB="45725" marR="91450" marL="91450"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5.817051</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7.397784</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latin typeface="Quicksand"/>
                          <a:ea typeface="Quicksand"/>
                          <a:cs typeface="Quicksand"/>
                          <a:sym typeface="Quicksand"/>
                        </a:rPr>
                        <a:t>0.523241</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Smoke and Fire Detection</a:t>
            </a:r>
            <a:br>
              <a:rPr lang="en-US"/>
            </a:br>
            <a:endParaRPr/>
          </a:p>
        </p:txBody>
      </p:sp>
      <p:sp>
        <p:nvSpPr>
          <p:cNvPr id="512" name="Google Shape;512;p17"/>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513" name="Google Shape;513;p17"/>
          <p:cNvSpPr/>
          <p:nvPr/>
        </p:nvSpPr>
        <p:spPr>
          <a:xfrm>
            <a:off x="847782" y="1238013"/>
            <a:ext cx="4066644" cy="297611"/>
          </a:xfrm>
          <a:prstGeom prst="rect">
            <a:avLst/>
          </a:prstGeom>
          <a:noFill/>
          <a:ln>
            <a:noFill/>
          </a:ln>
        </p:spPr>
        <p:txBody>
          <a:bodyPr anchorCtr="0" anchor="t" bIns="0" lIns="0" spcFirstLastPara="1" rIns="0" wrap="square" tIns="0">
            <a:noAutofit/>
          </a:bodyPr>
          <a:lstStyle/>
          <a:p>
            <a:pPr indent="0" lvl="0" marL="0" marR="0" rtl="0" algn="l">
              <a:lnSpc>
                <a:spcPct val="145833"/>
              </a:lnSpc>
              <a:spcBef>
                <a:spcPts val="0"/>
              </a:spcBef>
              <a:spcAft>
                <a:spcPts val="0"/>
              </a:spcAft>
              <a:buClr>
                <a:srgbClr val="000000"/>
              </a:buClr>
              <a:buSzPts val="1200"/>
              <a:buFont typeface="Arial"/>
              <a:buNone/>
            </a:pPr>
            <a:r>
              <a:t/>
            </a:r>
            <a:endParaRPr b="0" i="0" sz="1200" u="none" cap="none" strike="noStrike">
              <a:solidFill>
                <a:srgbClr val="000000"/>
              </a:solidFill>
              <a:latin typeface="Quicksand"/>
              <a:ea typeface="Quicksand"/>
              <a:cs typeface="Quicksand"/>
              <a:sym typeface="Quicksand"/>
            </a:endParaRPr>
          </a:p>
        </p:txBody>
      </p:sp>
      <p:pic>
        <p:nvPicPr>
          <p:cNvPr descr="preencoded.png" id="514" name="Google Shape;514;p17"/>
          <p:cNvPicPr preferRelativeResize="0"/>
          <p:nvPr/>
        </p:nvPicPr>
        <p:blipFill rotWithShape="1">
          <a:blip r:embed="rId3">
            <a:alphaModFix/>
          </a:blip>
          <a:srcRect b="0" l="0" r="0" t="0"/>
          <a:stretch/>
        </p:blipFill>
        <p:spPr>
          <a:xfrm>
            <a:off x="7097097" y="416711"/>
            <a:ext cx="1636813" cy="1636813"/>
          </a:xfrm>
          <a:prstGeom prst="rect">
            <a:avLst/>
          </a:prstGeom>
          <a:noFill/>
          <a:ln cap="flat" cmpd="sng" w="9525">
            <a:solidFill>
              <a:schemeClr val="dk2"/>
            </a:solidFill>
            <a:prstDash val="solid"/>
            <a:round/>
            <a:headEnd len="sm" w="sm" type="none"/>
            <a:tailEnd len="sm" w="sm" type="none"/>
          </a:ln>
        </p:spPr>
      </p:pic>
      <p:sp>
        <p:nvSpPr>
          <p:cNvPr id="515" name="Google Shape;515;p17"/>
          <p:cNvSpPr txBox="1"/>
          <p:nvPr/>
        </p:nvSpPr>
        <p:spPr>
          <a:xfrm>
            <a:off x="847781" y="1099417"/>
            <a:ext cx="599636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Particulate matter sensors are crucial for early smoke and fire detection. These sensors continuously monitor the concentration of tiny airborne particles, like PM2.5 and PM10, which spike sharply when smoke is present</a:t>
            </a:r>
            <a:endParaRPr b="0" i="0" sz="1400" u="none" cap="none" strike="noStrike">
              <a:solidFill>
                <a:schemeClr val="dk1"/>
              </a:solidFill>
              <a:latin typeface="Roboto"/>
              <a:ea typeface="Roboto"/>
              <a:cs typeface="Roboto"/>
              <a:sym typeface="Roboto"/>
            </a:endParaRPr>
          </a:p>
        </p:txBody>
      </p:sp>
      <p:sp>
        <p:nvSpPr>
          <p:cNvPr id="516" name="Google Shape;516;p17"/>
          <p:cNvSpPr/>
          <p:nvPr/>
        </p:nvSpPr>
        <p:spPr>
          <a:xfrm>
            <a:off x="847781" y="2166855"/>
            <a:ext cx="2466110" cy="2531620"/>
          </a:xfrm>
          <a:prstGeom prst="rect">
            <a:avLst/>
          </a:prstGeom>
          <a:gradFill>
            <a:gsLst>
              <a:gs pos="0">
                <a:schemeClr val="accent5"/>
              </a:gs>
              <a:gs pos="100000">
                <a:schemeClr val="accent5"/>
              </a:gs>
            </a:gsLst>
            <a:lin ang="16200000" scaled="0"/>
          </a:gradFill>
          <a:ln cap="flat" cmpd="sng" w="9525">
            <a:solidFill>
              <a:schemeClr val="dk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17" name="Google Shape;517;p17"/>
          <p:cNvPicPr preferRelativeResize="0"/>
          <p:nvPr/>
        </p:nvPicPr>
        <p:blipFill rotWithShape="1">
          <a:blip r:embed="rId4">
            <a:alphaModFix/>
          </a:blip>
          <a:srcRect b="0" l="0" r="0" t="0"/>
          <a:stretch/>
        </p:blipFill>
        <p:spPr>
          <a:xfrm>
            <a:off x="977548" y="2284299"/>
            <a:ext cx="2146748" cy="2314028"/>
          </a:xfrm>
          <a:prstGeom prst="rect">
            <a:avLst/>
          </a:prstGeom>
          <a:noFill/>
          <a:ln cap="flat" cmpd="sng" w="9525">
            <a:solidFill>
              <a:schemeClr val="dk1"/>
            </a:solidFill>
            <a:prstDash val="solid"/>
            <a:round/>
            <a:headEnd len="sm" w="sm" type="none"/>
            <a:tailEnd len="sm" w="sm" type="none"/>
          </a:ln>
        </p:spPr>
      </p:pic>
      <p:sp>
        <p:nvSpPr>
          <p:cNvPr id="518" name="Google Shape;518;p17"/>
          <p:cNvSpPr txBox="1"/>
          <p:nvPr/>
        </p:nvSpPr>
        <p:spPr>
          <a:xfrm>
            <a:off x="3443658" y="2736079"/>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1B587D"/>
                </a:solidFill>
                <a:latin typeface="Quicksand"/>
                <a:ea typeface="Quicksand"/>
                <a:cs typeface="Quicksand"/>
                <a:sym typeface="Quicksand"/>
              </a:rPr>
              <a:t>The PM sensor unit pictured here is used to continuously monitor fine airborne particles. Its readings provide real-time alerts for smoke and fire detection, ensuring early warning and fast response.</a:t>
            </a:r>
            <a:endParaRPr b="0" i="0" sz="1200" u="none" cap="none" strike="noStrike">
              <a:solidFill>
                <a:srgbClr val="1B587D"/>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8"/>
          <p:cNvSpPr txBox="1"/>
          <p:nvPr>
            <p:ph type="title"/>
          </p:nvPr>
        </p:nvSpPr>
        <p:spPr>
          <a:xfrm>
            <a:off x="494783" y="359474"/>
            <a:ext cx="8703134" cy="69930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Smoke Detection: Model Performance</a:t>
            </a:r>
            <a:br>
              <a:rPr lang="en-US"/>
            </a:br>
            <a:endParaRPr/>
          </a:p>
        </p:txBody>
      </p:sp>
      <p:sp>
        <p:nvSpPr>
          <p:cNvPr id="524" name="Google Shape;524;p18"/>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graphicFrame>
        <p:nvGraphicFramePr>
          <p:cNvPr id="525" name="Google Shape;525;p18"/>
          <p:cNvGraphicFramePr/>
          <p:nvPr/>
        </p:nvGraphicFramePr>
        <p:xfrm>
          <a:off x="673770" y="1092926"/>
          <a:ext cx="3000000" cy="3000000"/>
        </p:xfrm>
        <a:graphic>
          <a:graphicData uri="http://schemas.openxmlformats.org/drawingml/2006/table">
            <a:tbl>
              <a:tblPr bandRow="1">
                <a:noFill/>
                <a:tableStyleId>{E792DD78-06EC-4DA0-85CF-206C5FE907A3}</a:tableStyleId>
              </a:tblPr>
              <a:tblGrid>
                <a:gridCol w="1559300"/>
                <a:gridCol w="1559300"/>
                <a:gridCol w="1559300"/>
                <a:gridCol w="1559300"/>
                <a:gridCol w="1559300"/>
              </a:tblGrid>
              <a:tr h="375900">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Model</a:t>
                      </a:r>
                      <a:endParaRPr sz="1400" u="none" cap="none" strike="noStrike"/>
                    </a:p>
                  </a:txBody>
                  <a:tcPr marT="45725" marB="45725" marR="91450" marL="91450" anchor="ctr">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Accuracy</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Precision</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Recall</a:t>
                      </a:r>
                      <a:endParaRPr sz="1400" u="none" cap="none" strike="noStrike"/>
                    </a:p>
                  </a:txBody>
                  <a:tcPr marT="45725" marB="45725" marR="91450" marL="91450" anchor="ctr">
                    <a:lnT cap="flat" cmpd="sng" w="12700">
                      <a:solidFill>
                        <a:schemeClr val="dk1"/>
                      </a:solidFill>
                      <a:prstDash val="solid"/>
                      <a:round/>
                      <a:headEnd len="sm" w="sm" type="none"/>
                      <a:tailEnd len="sm" w="sm" type="none"/>
                    </a:lnT>
                  </a:tcPr>
                </a:tc>
                <a:tc>
                  <a:txBody>
                    <a:bodyPr/>
                    <a:lstStyle/>
                    <a:p>
                      <a:pPr indent="0" lvl="0" marL="0" marR="0" rtl="0" algn="ctr">
                        <a:lnSpc>
                          <a:spcPct val="200000"/>
                        </a:lnSpc>
                        <a:spcBef>
                          <a:spcPts val="0"/>
                        </a:spcBef>
                        <a:spcAft>
                          <a:spcPts val="0"/>
                        </a:spcAft>
                        <a:buClr>
                          <a:srgbClr val="000000"/>
                        </a:buClr>
                        <a:buSzPts val="1200"/>
                        <a:buFont typeface="Arial"/>
                        <a:buNone/>
                      </a:pPr>
                      <a:r>
                        <a:rPr b="1" lang="en-US" sz="1200" u="none" cap="none" strike="noStrike">
                          <a:solidFill>
                            <a:srgbClr val="5C5C5F"/>
                          </a:solidFill>
                        </a:rPr>
                        <a:t>F1</a:t>
                      </a:r>
                      <a:endParaRPr sz="1200" u="none" cap="none" strike="noStrike">
                        <a:solidFill>
                          <a:srgbClr val="5C5C5F"/>
                        </a:solidFil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375900">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LightGBM</a:t>
                      </a:r>
                      <a:endParaRPr sz="1200" u="none" cap="none" strike="noStrike">
                        <a:solidFill>
                          <a:srgbClr val="5C5C5F"/>
                        </a:solidFill>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0.999760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0.999777</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0.999888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0.999832</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8767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XGBoost</a:t>
                      </a:r>
                      <a:endParaRPr sz="1200" u="none" cap="none" strike="noStrike">
                        <a:solidFill>
                          <a:srgbClr val="5C5C5F"/>
                        </a:solidFill>
                      </a:endParaRPr>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0.999760</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0.999888</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0.999777</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0.999832</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75372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Random Forest</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0.999441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0.999665</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0.999553</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0.999609</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75900">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KNN</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0.992496</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0.991564</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0.997989</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0.994766</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375900">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SVM</a:t>
                      </a:r>
                      <a:endParaRPr sz="14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0.931981</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0.950796</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0.954195</a:t>
                      </a:r>
                      <a:endParaRPr sz="1400" u="none" cap="none" strike="noStrike"/>
                    </a:p>
                  </a:txBody>
                  <a:tcPr marT="45725" marB="45725" marR="91450" marL="91450" anchor="ct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0.952492</a:t>
                      </a:r>
                      <a:endParaRPr sz="1400" u="none" cap="none" strike="noStrike"/>
                    </a:p>
                  </a:txBody>
                  <a:tcPr marT="45725" marB="45725" marR="91450" marL="91450" anchor="ctr">
                    <a:lnR cap="flat" cmpd="sng" w="12700">
                      <a:solidFill>
                        <a:schemeClr val="dk1"/>
                      </a:solidFill>
                      <a:prstDash val="solid"/>
                      <a:round/>
                      <a:headEnd len="sm" w="sm" type="none"/>
                      <a:tailEnd len="sm" w="sm" type="none"/>
                    </a:lnR>
                  </a:tcPr>
                </a:tc>
              </a:tr>
              <a:tr h="753725">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Logistic Regression</a:t>
                      </a:r>
                      <a:endParaRPr sz="1400" u="none" cap="none" strike="noStrike"/>
                    </a:p>
                  </a:txBody>
                  <a:tcPr marT="45725" marB="45725" marR="91450" marL="91450"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0.777503</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0.771638</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0.978103</a:t>
                      </a:r>
                      <a:endParaRPr sz="1400" u="none" cap="none" strike="noStrike"/>
                    </a:p>
                  </a:txBody>
                  <a:tcPr marT="45725" marB="45725" marR="91450" marL="91450" anchor="ctr">
                    <a:lnB cap="flat" cmpd="sng" w="12700">
                      <a:solidFill>
                        <a:schemeClr val="dk1"/>
                      </a:solidFill>
                      <a:prstDash val="solid"/>
                      <a:round/>
                      <a:headEnd len="sm" w="sm" type="none"/>
                      <a:tailEnd len="sm" w="sm" type="none"/>
                    </a:lnB>
                  </a:tcPr>
                </a:tc>
                <a:tc>
                  <a:txBody>
                    <a:bodyPr/>
                    <a:lstStyle/>
                    <a:p>
                      <a:pPr indent="0" lvl="0" marL="0" marR="0" rtl="0" algn="ctr">
                        <a:lnSpc>
                          <a:spcPct val="200000"/>
                        </a:lnSpc>
                        <a:spcBef>
                          <a:spcPts val="0"/>
                        </a:spcBef>
                        <a:spcAft>
                          <a:spcPts val="0"/>
                        </a:spcAft>
                        <a:buClr>
                          <a:srgbClr val="000000"/>
                        </a:buClr>
                        <a:buSzPts val="1200"/>
                        <a:buFont typeface="Arial"/>
                        <a:buNone/>
                      </a:pPr>
                      <a:r>
                        <a:rPr lang="en-US" sz="1200" u="none" cap="none" strike="noStrike">
                          <a:solidFill>
                            <a:srgbClr val="5C5C5F"/>
                          </a:solidFill>
                        </a:rPr>
                        <a:t>0.862689</a:t>
                      </a:r>
                      <a:endParaRPr sz="1400" u="none" cap="none" strike="noStrike"/>
                    </a:p>
                  </a:txBody>
                  <a:tcPr marT="45725" marB="45725" marR="91450" marL="91450" anchor="ctr">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Success Criteria &amp; Impact</a:t>
            </a:r>
            <a:br>
              <a:rPr lang="en-US"/>
            </a:br>
            <a:endParaRPr/>
          </a:p>
        </p:txBody>
      </p:sp>
      <p:sp>
        <p:nvSpPr>
          <p:cNvPr id="531" name="Google Shape;531;p19"/>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532" name="Google Shape;532;p19"/>
          <p:cNvSpPr/>
          <p:nvPr/>
        </p:nvSpPr>
        <p:spPr>
          <a:xfrm>
            <a:off x="600300" y="1447813"/>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533" name="Google Shape;533;p19"/>
          <p:cNvSpPr/>
          <p:nvPr/>
        </p:nvSpPr>
        <p:spPr>
          <a:xfrm>
            <a:off x="954584" y="1408701"/>
            <a:ext cx="2751058" cy="336590"/>
          </a:xfrm>
          <a:prstGeom prst="rect">
            <a:avLst/>
          </a:prstGeom>
          <a:noFill/>
          <a:ln>
            <a:noFill/>
          </a:ln>
        </p:spPr>
        <p:txBody>
          <a:bodyPr anchorCtr="0" anchor="t" bIns="0" lIns="0" spcFirstLastPara="1" rIns="0" wrap="square" tIns="0">
            <a:noAutofit/>
          </a:bodyPr>
          <a:lstStyle/>
          <a:p>
            <a:pPr indent="0" lvl="0" marL="0" marR="0" rtl="0" algn="l">
              <a:lnSpc>
                <a:spcPct val="189285"/>
              </a:lnSpc>
              <a:spcBef>
                <a:spcPts val="0"/>
              </a:spcBef>
              <a:spcAft>
                <a:spcPts val="0"/>
              </a:spcAft>
              <a:buClr>
                <a:srgbClr val="000000"/>
              </a:buClr>
              <a:buSzPts val="1400"/>
              <a:buFont typeface="Arial"/>
              <a:buNone/>
            </a:pPr>
            <a:r>
              <a:rPr b="0" i="0" lang="en-US" sz="1400" u="none" cap="none" strike="noStrike">
                <a:solidFill>
                  <a:srgbClr val="3E3E3E"/>
                </a:solidFill>
                <a:latin typeface="Roboto Slab"/>
                <a:ea typeface="Roboto Slab"/>
                <a:cs typeface="Roboto Slab"/>
                <a:sym typeface="Roboto Slab"/>
              </a:rPr>
              <a:t>Optimized Air Quality</a:t>
            </a:r>
            <a:endParaRPr b="0" i="0" sz="1400" u="none" cap="none" strike="noStrike">
              <a:solidFill>
                <a:srgbClr val="3E3E3E"/>
              </a:solidFill>
              <a:latin typeface="Arial"/>
              <a:ea typeface="Arial"/>
              <a:cs typeface="Arial"/>
              <a:sym typeface="Arial"/>
            </a:endParaRPr>
          </a:p>
        </p:txBody>
      </p:sp>
      <p:sp>
        <p:nvSpPr>
          <p:cNvPr id="534" name="Google Shape;534;p19"/>
          <p:cNvSpPr/>
          <p:nvPr/>
        </p:nvSpPr>
        <p:spPr>
          <a:xfrm>
            <a:off x="839700" y="1745291"/>
            <a:ext cx="4265700" cy="785598"/>
          </a:xfrm>
          <a:prstGeom prst="rect">
            <a:avLst/>
          </a:prstGeom>
          <a:noFill/>
          <a:ln>
            <a:noFill/>
          </a:ln>
        </p:spPr>
        <p:txBody>
          <a:bodyPr anchorCtr="0" anchor="t" bIns="0" lIns="0" spcFirstLastPara="1" rIns="0" wrap="square" tIns="0">
            <a:noAutofit/>
          </a:bodyPr>
          <a:lstStyle/>
          <a:p>
            <a:pPr indent="0" lvl="0" marL="0" marR="0" rtl="0" algn="l">
              <a:lnSpc>
                <a:spcPct val="225000"/>
              </a:lnSpc>
              <a:spcBef>
                <a:spcPts val="0"/>
              </a:spcBef>
              <a:spcAft>
                <a:spcPts val="0"/>
              </a:spcAft>
              <a:buClr>
                <a:srgbClr val="000000"/>
              </a:buClr>
              <a:buSzPts val="1200"/>
              <a:buFont typeface="Arial"/>
              <a:buNone/>
            </a:pPr>
            <a:r>
              <a:rPr b="0" i="0" lang="en-US" sz="1200" u="none" cap="none" strike="noStrike">
                <a:solidFill>
                  <a:srgbClr val="15213F"/>
                </a:solidFill>
                <a:latin typeface="Roboto"/>
                <a:ea typeface="Roboto"/>
                <a:cs typeface="Roboto"/>
                <a:sym typeface="Roboto"/>
              </a:rPr>
              <a:t>CO₂ below 1000 ppm, VOCs "good" (&lt;500 μg/m³) (90% time).</a:t>
            </a:r>
            <a:endParaRPr b="0" i="0" sz="1200" u="none" cap="none" strike="noStrike">
              <a:solidFill>
                <a:srgbClr val="000000"/>
              </a:solidFill>
              <a:latin typeface="Arial"/>
              <a:ea typeface="Arial"/>
              <a:cs typeface="Arial"/>
              <a:sym typeface="Arial"/>
            </a:endParaRPr>
          </a:p>
        </p:txBody>
      </p:sp>
      <p:sp>
        <p:nvSpPr>
          <p:cNvPr id="535" name="Google Shape;535;p19"/>
          <p:cNvSpPr/>
          <p:nvPr/>
        </p:nvSpPr>
        <p:spPr>
          <a:xfrm>
            <a:off x="5985094" y="1408701"/>
            <a:ext cx="3001089" cy="336590"/>
          </a:xfrm>
          <a:prstGeom prst="rect">
            <a:avLst/>
          </a:prstGeom>
          <a:noFill/>
          <a:ln>
            <a:noFill/>
          </a:ln>
        </p:spPr>
        <p:txBody>
          <a:bodyPr anchorCtr="0" anchor="t" bIns="0" lIns="0" spcFirstLastPara="1" rIns="0" wrap="square" tIns="0">
            <a:noAutofit/>
          </a:bodyPr>
          <a:lstStyle/>
          <a:p>
            <a:pPr indent="0" lvl="0" marL="0" marR="0" rtl="0" algn="l">
              <a:lnSpc>
                <a:spcPct val="189285"/>
              </a:lnSpc>
              <a:spcBef>
                <a:spcPts val="0"/>
              </a:spcBef>
              <a:spcAft>
                <a:spcPts val="0"/>
              </a:spcAft>
              <a:buClr>
                <a:srgbClr val="000000"/>
              </a:buClr>
              <a:buSzPts val="1400"/>
              <a:buFont typeface="Arial"/>
              <a:buNone/>
            </a:pPr>
            <a:r>
              <a:rPr b="0" i="0" lang="en-US" sz="1400" u="none" cap="none" strike="noStrike">
                <a:solidFill>
                  <a:srgbClr val="3E3E3E"/>
                </a:solidFill>
                <a:latin typeface="Roboto Slab"/>
                <a:ea typeface="Roboto Slab"/>
                <a:cs typeface="Roboto Slab"/>
                <a:sym typeface="Roboto Slab"/>
              </a:rPr>
              <a:t>Enhanced Health Index</a:t>
            </a:r>
            <a:endParaRPr b="0" i="0" sz="1400" u="none" cap="none" strike="noStrike">
              <a:solidFill>
                <a:srgbClr val="3E3E3E"/>
              </a:solidFill>
              <a:latin typeface="Arial"/>
              <a:ea typeface="Arial"/>
              <a:cs typeface="Arial"/>
              <a:sym typeface="Arial"/>
            </a:endParaRPr>
          </a:p>
        </p:txBody>
      </p:sp>
      <p:sp>
        <p:nvSpPr>
          <p:cNvPr id="536" name="Google Shape;536;p19"/>
          <p:cNvSpPr/>
          <p:nvPr/>
        </p:nvSpPr>
        <p:spPr>
          <a:xfrm>
            <a:off x="5694006" y="1758065"/>
            <a:ext cx="3145194" cy="689610"/>
          </a:xfrm>
          <a:prstGeom prst="rect">
            <a:avLst/>
          </a:prstGeom>
          <a:noFill/>
          <a:ln>
            <a:noFill/>
          </a:ln>
        </p:spPr>
        <p:txBody>
          <a:bodyPr anchorCtr="0" anchor="t" bIns="0" lIns="0" spcFirstLastPara="1" rIns="0" wrap="square" tIns="0">
            <a:noAutofit/>
          </a:bodyPr>
          <a:lstStyle/>
          <a:p>
            <a:pPr indent="0" lvl="0" marL="0" marR="0" rtl="0" algn="l">
              <a:lnSpc>
                <a:spcPct val="225000"/>
              </a:lnSpc>
              <a:spcBef>
                <a:spcPts val="0"/>
              </a:spcBef>
              <a:spcAft>
                <a:spcPts val="0"/>
              </a:spcAft>
              <a:buClr>
                <a:srgbClr val="000000"/>
              </a:buClr>
              <a:buSzPts val="1200"/>
              <a:buFont typeface="Arial"/>
              <a:buNone/>
            </a:pPr>
            <a:r>
              <a:rPr b="0" i="0" lang="en-US" sz="1200" u="none" cap="none" strike="noStrike">
                <a:solidFill>
                  <a:srgbClr val="15213F"/>
                </a:solidFill>
                <a:latin typeface="Roboto"/>
                <a:ea typeface="Roboto"/>
                <a:cs typeface="Roboto"/>
                <a:sym typeface="Roboto"/>
              </a:rPr>
              <a:t>Health score &gt;80 (90% day), ensuring healthier, more comfortable indoor air.</a:t>
            </a:r>
            <a:endParaRPr b="0" i="0" sz="1200" u="none" cap="none" strike="noStrike">
              <a:solidFill>
                <a:srgbClr val="000000"/>
              </a:solidFill>
              <a:latin typeface="Arial"/>
              <a:ea typeface="Arial"/>
              <a:cs typeface="Arial"/>
              <a:sym typeface="Arial"/>
            </a:endParaRPr>
          </a:p>
        </p:txBody>
      </p:sp>
      <p:sp>
        <p:nvSpPr>
          <p:cNvPr id="537" name="Google Shape;537;p19"/>
          <p:cNvSpPr/>
          <p:nvPr/>
        </p:nvSpPr>
        <p:spPr>
          <a:xfrm>
            <a:off x="954584" y="2779690"/>
            <a:ext cx="4427577" cy="336590"/>
          </a:xfrm>
          <a:prstGeom prst="rect">
            <a:avLst/>
          </a:prstGeom>
          <a:noFill/>
          <a:ln>
            <a:noFill/>
          </a:ln>
        </p:spPr>
        <p:txBody>
          <a:bodyPr anchorCtr="0" anchor="t" bIns="0" lIns="0" spcFirstLastPara="1" rIns="0" wrap="square" tIns="0">
            <a:noAutofit/>
          </a:bodyPr>
          <a:lstStyle/>
          <a:p>
            <a:pPr indent="0" lvl="0" marL="0" marR="0" rtl="0" algn="l">
              <a:lnSpc>
                <a:spcPct val="189285"/>
              </a:lnSpc>
              <a:spcBef>
                <a:spcPts val="0"/>
              </a:spcBef>
              <a:spcAft>
                <a:spcPts val="0"/>
              </a:spcAft>
              <a:buClr>
                <a:srgbClr val="000000"/>
              </a:buClr>
              <a:buSzPts val="1400"/>
              <a:buFont typeface="Arial"/>
              <a:buNone/>
            </a:pPr>
            <a:r>
              <a:rPr b="0" i="0" lang="en-US" sz="1400" u="none" cap="none" strike="noStrike">
                <a:solidFill>
                  <a:srgbClr val="3E3E3E"/>
                </a:solidFill>
                <a:latin typeface="Roboto Slab"/>
                <a:ea typeface="Roboto Slab"/>
                <a:cs typeface="Roboto Slab"/>
                <a:sym typeface="Roboto Slab"/>
              </a:rPr>
              <a:t>Accurate Occupancy &amp; Automation</a:t>
            </a:r>
            <a:endParaRPr b="0" i="0" sz="1400" u="none" cap="none" strike="noStrike">
              <a:solidFill>
                <a:srgbClr val="3E3E3E"/>
              </a:solidFill>
              <a:latin typeface="Arial"/>
              <a:ea typeface="Arial"/>
              <a:cs typeface="Arial"/>
              <a:sym typeface="Arial"/>
            </a:endParaRPr>
          </a:p>
        </p:txBody>
      </p:sp>
      <p:sp>
        <p:nvSpPr>
          <p:cNvPr id="538" name="Google Shape;538;p19"/>
          <p:cNvSpPr/>
          <p:nvPr/>
        </p:nvSpPr>
        <p:spPr>
          <a:xfrm>
            <a:off x="720000" y="3212524"/>
            <a:ext cx="4662161" cy="814399"/>
          </a:xfrm>
          <a:prstGeom prst="rect">
            <a:avLst/>
          </a:prstGeom>
          <a:noFill/>
          <a:ln>
            <a:noFill/>
          </a:ln>
        </p:spPr>
        <p:txBody>
          <a:bodyPr anchorCtr="0" anchor="t" bIns="0" lIns="0" spcFirstLastPara="1" rIns="0" wrap="square" tIns="0">
            <a:noAutofit/>
          </a:bodyPr>
          <a:lstStyle/>
          <a:p>
            <a:pPr indent="0" lvl="0" marL="0" marR="0" rtl="0" algn="l">
              <a:lnSpc>
                <a:spcPct val="225000"/>
              </a:lnSpc>
              <a:spcBef>
                <a:spcPts val="0"/>
              </a:spcBef>
              <a:spcAft>
                <a:spcPts val="0"/>
              </a:spcAft>
              <a:buClr>
                <a:srgbClr val="000000"/>
              </a:buClr>
              <a:buSzPts val="1200"/>
              <a:buFont typeface="Arial"/>
              <a:buNone/>
            </a:pPr>
            <a:r>
              <a:rPr b="0" i="0" lang="en-US" sz="1200" u="none" cap="none" strike="noStrike">
                <a:solidFill>
                  <a:srgbClr val="15213F"/>
                </a:solidFill>
                <a:latin typeface="Roboto"/>
                <a:ea typeface="Roboto"/>
                <a:cs typeface="Roboto"/>
                <a:sym typeface="Roboto"/>
              </a:rPr>
              <a:t>&gt;99% occupancy accuracy, HVAC automation for 10–30% energy savings.</a:t>
            </a:r>
            <a:endParaRPr b="0" i="0" sz="1200" u="none" cap="none" strike="noStrike">
              <a:solidFill>
                <a:srgbClr val="000000"/>
              </a:solidFill>
              <a:latin typeface="Arial"/>
              <a:ea typeface="Arial"/>
              <a:cs typeface="Arial"/>
              <a:sym typeface="Arial"/>
            </a:endParaRPr>
          </a:p>
        </p:txBody>
      </p:sp>
      <p:sp>
        <p:nvSpPr>
          <p:cNvPr id="539" name="Google Shape;539;p19"/>
          <p:cNvSpPr/>
          <p:nvPr/>
        </p:nvSpPr>
        <p:spPr>
          <a:xfrm>
            <a:off x="5985094" y="2757880"/>
            <a:ext cx="4348043" cy="336590"/>
          </a:xfrm>
          <a:prstGeom prst="rect">
            <a:avLst/>
          </a:prstGeom>
          <a:noFill/>
          <a:ln>
            <a:noFill/>
          </a:ln>
        </p:spPr>
        <p:txBody>
          <a:bodyPr anchorCtr="0" anchor="t" bIns="0" lIns="0" spcFirstLastPara="1" rIns="0" wrap="square" tIns="0">
            <a:noAutofit/>
          </a:bodyPr>
          <a:lstStyle/>
          <a:p>
            <a:pPr indent="0" lvl="0" marL="0" marR="0" rtl="0" algn="l">
              <a:lnSpc>
                <a:spcPct val="189285"/>
              </a:lnSpc>
              <a:spcBef>
                <a:spcPts val="0"/>
              </a:spcBef>
              <a:spcAft>
                <a:spcPts val="0"/>
              </a:spcAft>
              <a:buClr>
                <a:srgbClr val="000000"/>
              </a:buClr>
              <a:buSzPts val="1400"/>
              <a:buFont typeface="Arial"/>
              <a:buNone/>
            </a:pPr>
            <a:r>
              <a:rPr b="0" i="0" lang="en-US" sz="1400" u="none" cap="none" strike="noStrike">
                <a:solidFill>
                  <a:srgbClr val="3E3E3E"/>
                </a:solidFill>
                <a:latin typeface="Roboto Slab"/>
                <a:ea typeface="Roboto Slab"/>
                <a:cs typeface="Roboto Slab"/>
                <a:sym typeface="Roboto Slab"/>
              </a:rPr>
              <a:t>Increased Productivity &amp; Coverage</a:t>
            </a:r>
            <a:endParaRPr b="0" i="0" sz="1400" u="none" cap="none" strike="noStrike">
              <a:solidFill>
                <a:srgbClr val="3E3E3E"/>
              </a:solidFill>
              <a:latin typeface="Arial"/>
              <a:ea typeface="Arial"/>
              <a:cs typeface="Arial"/>
              <a:sym typeface="Arial"/>
            </a:endParaRPr>
          </a:p>
        </p:txBody>
      </p:sp>
      <p:sp>
        <p:nvSpPr>
          <p:cNvPr id="540" name="Google Shape;540;p19"/>
          <p:cNvSpPr/>
          <p:nvPr/>
        </p:nvSpPr>
        <p:spPr>
          <a:xfrm>
            <a:off x="5694006" y="3116280"/>
            <a:ext cx="3292177" cy="689610"/>
          </a:xfrm>
          <a:prstGeom prst="rect">
            <a:avLst/>
          </a:prstGeom>
          <a:noFill/>
          <a:ln>
            <a:noFill/>
          </a:ln>
        </p:spPr>
        <p:txBody>
          <a:bodyPr anchorCtr="0" anchor="t" bIns="0" lIns="0" spcFirstLastPara="1" rIns="0" wrap="square" tIns="0">
            <a:noAutofit/>
          </a:bodyPr>
          <a:lstStyle/>
          <a:p>
            <a:pPr indent="0" lvl="0" marL="0" marR="0" rtl="0" algn="l">
              <a:lnSpc>
                <a:spcPct val="225000"/>
              </a:lnSpc>
              <a:spcBef>
                <a:spcPts val="0"/>
              </a:spcBef>
              <a:spcAft>
                <a:spcPts val="0"/>
              </a:spcAft>
              <a:buClr>
                <a:srgbClr val="000000"/>
              </a:buClr>
              <a:buSzPts val="1200"/>
              <a:buFont typeface="Arial"/>
              <a:buNone/>
            </a:pPr>
            <a:r>
              <a:rPr b="0" i="0" lang="en-US" sz="1200" u="none" cap="none" strike="noStrike">
                <a:solidFill>
                  <a:srgbClr val="15213F"/>
                </a:solidFill>
                <a:latin typeface="Roboto"/>
                <a:ea typeface="Roboto"/>
                <a:cs typeface="Roboto"/>
                <a:sym typeface="Roboto"/>
              </a:rPr>
              <a:t>5–10% productivity boost, 20–40% fewer complaints; mobile monitoring identifies 20–40% more problem spots.</a:t>
            </a:r>
            <a:endParaRPr b="0" i="0" sz="1200" u="none" cap="none" strike="noStrike">
              <a:solidFill>
                <a:srgbClr val="000000"/>
              </a:solidFill>
              <a:latin typeface="Arial"/>
              <a:ea typeface="Arial"/>
              <a:cs typeface="Arial"/>
              <a:sym typeface="Arial"/>
            </a:endParaRPr>
          </a:p>
        </p:txBody>
      </p:sp>
      <p:sp>
        <p:nvSpPr>
          <p:cNvPr id="541" name="Google Shape;541;p19"/>
          <p:cNvSpPr/>
          <p:nvPr/>
        </p:nvSpPr>
        <p:spPr>
          <a:xfrm>
            <a:off x="600300" y="2876880"/>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542" name="Google Shape;542;p19"/>
          <p:cNvSpPr/>
          <p:nvPr/>
        </p:nvSpPr>
        <p:spPr>
          <a:xfrm>
            <a:off x="5574306" y="1491794"/>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543" name="Google Shape;543;p19"/>
          <p:cNvSpPr/>
          <p:nvPr/>
        </p:nvSpPr>
        <p:spPr>
          <a:xfrm>
            <a:off x="5574306" y="2828285"/>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
          <p:cNvSpPr txBox="1"/>
          <p:nvPr>
            <p:ph type="title"/>
          </p:nvPr>
        </p:nvSpPr>
        <p:spPr>
          <a:xfrm>
            <a:off x="720000" y="445025"/>
            <a:ext cx="2925408"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What is TAMK?</a:t>
            </a:r>
            <a:endParaRPr/>
          </a:p>
        </p:txBody>
      </p:sp>
      <p:sp>
        <p:nvSpPr>
          <p:cNvPr id="229" name="Google Shape;229;p2"/>
          <p:cNvSpPr txBox="1"/>
          <p:nvPr>
            <p:ph idx="1" type="body"/>
          </p:nvPr>
        </p:nvSpPr>
        <p:spPr>
          <a:xfrm>
            <a:off x="637088" y="1017725"/>
            <a:ext cx="4507652" cy="181222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800"/>
              <a:buNone/>
            </a:pPr>
            <a:r>
              <a:rPr lang="en-US" sz="1400">
                <a:solidFill>
                  <a:srgbClr val="2D2D2F"/>
                </a:solidFill>
                <a:latin typeface="Quicksand"/>
                <a:ea typeface="Quicksand"/>
                <a:cs typeface="Quicksand"/>
                <a:sym typeface="Quicksand"/>
              </a:rPr>
              <a:t>Tampere University of Applied Sciences (TAMK) is one of Finland's largest universities of applied sciences.</a:t>
            </a:r>
            <a:endParaRPr/>
          </a:p>
          <a:p>
            <a:pPr indent="0" lvl="0" marL="0" rtl="0" algn="l">
              <a:lnSpc>
                <a:spcPct val="115000"/>
              </a:lnSpc>
              <a:spcBef>
                <a:spcPts val="0"/>
              </a:spcBef>
              <a:spcAft>
                <a:spcPts val="0"/>
              </a:spcAft>
              <a:buSzPts val="800"/>
              <a:buNone/>
            </a:pPr>
            <a:r>
              <a:t/>
            </a:r>
            <a:endParaRPr sz="1400">
              <a:solidFill>
                <a:srgbClr val="2D2D2F"/>
              </a:solidFill>
              <a:latin typeface="Quicksand"/>
              <a:ea typeface="Quicksand"/>
              <a:cs typeface="Quicksand"/>
              <a:sym typeface="Quicksand"/>
            </a:endParaRPr>
          </a:p>
          <a:p>
            <a:pPr indent="0" lvl="0" marL="0" rtl="0" algn="l">
              <a:lnSpc>
                <a:spcPct val="115000"/>
              </a:lnSpc>
              <a:spcBef>
                <a:spcPts val="0"/>
              </a:spcBef>
              <a:spcAft>
                <a:spcPts val="0"/>
              </a:spcAft>
              <a:buSzPts val="800"/>
              <a:buNone/>
            </a:pPr>
            <a:r>
              <a:rPr lang="en-US" sz="1400">
                <a:solidFill>
                  <a:srgbClr val="2D2D2F"/>
                </a:solidFill>
                <a:latin typeface="Quicksand"/>
                <a:ea typeface="Quicksand"/>
                <a:cs typeface="Quicksand"/>
                <a:sym typeface="Quicksand"/>
              </a:rPr>
              <a:t>Known for its expertise in technology, business, healthcare, and media.</a:t>
            </a:r>
            <a:endParaRPr/>
          </a:p>
          <a:p>
            <a:pPr indent="0" lvl="0" marL="0" rtl="0" algn="l">
              <a:lnSpc>
                <a:spcPct val="115000"/>
              </a:lnSpc>
              <a:spcBef>
                <a:spcPts val="0"/>
              </a:spcBef>
              <a:spcAft>
                <a:spcPts val="0"/>
              </a:spcAft>
              <a:buSzPts val="800"/>
              <a:buNone/>
            </a:pPr>
            <a:r>
              <a:t/>
            </a:r>
            <a:endParaRPr sz="1400">
              <a:solidFill>
                <a:srgbClr val="2D2D2F"/>
              </a:solidFill>
              <a:latin typeface="Quicksand"/>
              <a:ea typeface="Quicksand"/>
              <a:cs typeface="Quicksand"/>
              <a:sym typeface="Quicksand"/>
            </a:endParaRPr>
          </a:p>
          <a:p>
            <a:pPr indent="0" lvl="0" marL="0" rtl="0" algn="l">
              <a:lnSpc>
                <a:spcPct val="115000"/>
              </a:lnSpc>
              <a:spcBef>
                <a:spcPts val="0"/>
              </a:spcBef>
              <a:spcAft>
                <a:spcPts val="0"/>
              </a:spcAft>
              <a:buSzPts val="800"/>
              <a:buNone/>
            </a:pPr>
            <a:r>
              <a:t/>
            </a:r>
            <a:endParaRPr>
              <a:latin typeface="Quicksand"/>
              <a:ea typeface="Quicksand"/>
              <a:cs typeface="Quicksand"/>
              <a:sym typeface="Quicksand"/>
            </a:endParaRPr>
          </a:p>
        </p:txBody>
      </p:sp>
      <p:sp>
        <p:nvSpPr>
          <p:cNvPr id="230" name="Google Shape;230;p2"/>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descr="preencoded.png" id="231" name="Google Shape;231;p2"/>
          <p:cNvPicPr preferRelativeResize="0"/>
          <p:nvPr/>
        </p:nvPicPr>
        <p:blipFill rotWithShape="1">
          <a:blip r:embed="rId3">
            <a:alphaModFix/>
          </a:blip>
          <a:srcRect b="0" l="0" r="0" t="0"/>
          <a:stretch/>
        </p:blipFill>
        <p:spPr>
          <a:xfrm>
            <a:off x="7171017" y="444329"/>
            <a:ext cx="1972983" cy="1599862"/>
          </a:xfrm>
          <a:prstGeom prst="rect">
            <a:avLst/>
          </a:prstGeom>
          <a:noFill/>
          <a:ln>
            <a:noFill/>
          </a:ln>
        </p:spPr>
      </p:pic>
      <p:sp>
        <p:nvSpPr>
          <p:cNvPr id="232" name="Google Shape;232;p2"/>
          <p:cNvSpPr txBox="1"/>
          <p:nvPr/>
        </p:nvSpPr>
        <p:spPr>
          <a:xfrm>
            <a:off x="720000" y="3137037"/>
            <a:ext cx="19134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E171D"/>
                </a:solidFill>
                <a:latin typeface="Quicksand"/>
                <a:ea typeface="Quicksand"/>
                <a:cs typeface="Quicksand"/>
                <a:sym typeface="Quicksand"/>
              </a:rPr>
              <a:t>Robomo 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E171D"/>
                </a:solidFill>
                <a:latin typeface="Quicksand"/>
                <a:ea typeface="Quicksand"/>
                <a:cs typeface="Quicksand"/>
                <a:sym typeface="Quicksand"/>
              </a:rPr>
              <a:t>Or and DIMA Project</a:t>
            </a:r>
            <a:endParaRPr b="0" i="0" sz="1400" u="none" cap="none" strike="noStrike">
              <a:solidFill>
                <a:srgbClr val="0E171D"/>
              </a:solidFill>
              <a:latin typeface="Quicksand"/>
              <a:ea typeface="Quicksand"/>
              <a:cs typeface="Quicksand"/>
              <a:sym typeface="Quicksand"/>
            </a:endParaRPr>
          </a:p>
        </p:txBody>
      </p:sp>
      <p:pic>
        <p:nvPicPr>
          <p:cNvPr descr="A screenshot of a computer&#10;&#10;Description automatically generated" id="233" name="Google Shape;233;p2"/>
          <p:cNvPicPr preferRelativeResize="0"/>
          <p:nvPr/>
        </p:nvPicPr>
        <p:blipFill rotWithShape="1">
          <a:blip r:embed="rId4">
            <a:alphaModFix/>
          </a:blip>
          <a:srcRect b="0" l="0" r="0" t="0"/>
          <a:stretch/>
        </p:blipFill>
        <p:spPr>
          <a:xfrm>
            <a:off x="2855130" y="2616891"/>
            <a:ext cx="3433739" cy="2070432"/>
          </a:xfrm>
          <a:prstGeom prst="rect">
            <a:avLst/>
          </a:prstGeom>
          <a:noFill/>
          <a:ln cap="flat" cmpd="sng" w="9525">
            <a:solidFill>
              <a:schemeClr val="dk1"/>
            </a:solidFill>
            <a:prstDash val="solid"/>
            <a:round/>
            <a:headEnd len="sm" w="sm" type="none"/>
            <a:tailEnd len="sm" w="sm" type="none"/>
          </a:ln>
        </p:spPr>
      </p:pic>
      <p:pic>
        <p:nvPicPr>
          <p:cNvPr descr="preencoded.png" id="234" name="Google Shape;234;p2"/>
          <p:cNvPicPr preferRelativeResize="0"/>
          <p:nvPr/>
        </p:nvPicPr>
        <p:blipFill rotWithShape="1">
          <a:blip r:embed="rId5">
            <a:alphaModFix/>
          </a:blip>
          <a:srcRect b="0" l="0" r="0" t="0"/>
          <a:stretch/>
        </p:blipFill>
        <p:spPr>
          <a:xfrm>
            <a:off x="5296583" y="444329"/>
            <a:ext cx="1722590" cy="1599862"/>
          </a:xfrm>
          <a:prstGeom prst="rect">
            <a:avLst/>
          </a:prstGeom>
          <a:noFill/>
          <a:ln>
            <a:noFill/>
          </a:ln>
        </p:spPr>
      </p:pic>
      <p:pic>
        <p:nvPicPr>
          <p:cNvPr id="235" name="Google Shape;235;p2"/>
          <p:cNvPicPr preferRelativeResize="0"/>
          <p:nvPr/>
        </p:nvPicPr>
        <p:blipFill rotWithShape="1">
          <a:blip r:embed="rId6">
            <a:alphaModFix/>
          </a:blip>
          <a:srcRect b="0" l="0" r="0" t="0"/>
          <a:stretch/>
        </p:blipFill>
        <p:spPr>
          <a:xfrm>
            <a:off x="7285538" y="2083859"/>
            <a:ext cx="1221373" cy="1221373"/>
          </a:xfrm>
          <a:prstGeom prst="rect">
            <a:avLst/>
          </a:prstGeom>
          <a:noFill/>
          <a:ln>
            <a:noFill/>
          </a:ln>
        </p:spPr>
      </p:pic>
      <p:sp>
        <p:nvSpPr>
          <p:cNvPr id="236" name="Google Shape;236;p2"/>
          <p:cNvSpPr txBox="1"/>
          <p:nvPr/>
        </p:nvSpPr>
        <p:spPr>
          <a:xfrm>
            <a:off x="6883758" y="3305232"/>
            <a:ext cx="2047741"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Mr. Kari Naakka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Our Project Manager</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at TAMK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0"/>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549" name="Google Shape;549;p20"/>
          <p:cNvSpPr txBox="1"/>
          <p:nvPr>
            <p:ph type="title"/>
          </p:nvPr>
        </p:nvSpPr>
        <p:spPr>
          <a:xfrm>
            <a:off x="291869" y="143770"/>
            <a:ext cx="8560261" cy="577447"/>
          </a:xfrm>
          <a:prstGeom prst="rect">
            <a:avLst/>
          </a:prstGeom>
          <a:solidFill>
            <a:srgbClr val="FAFAFA"/>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Use Case:</a:t>
            </a:r>
            <a:br>
              <a:rPr lang="en-US"/>
            </a:br>
            <a:endParaRPr/>
          </a:p>
        </p:txBody>
      </p:sp>
      <p:pic>
        <p:nvPicPr>
          <p:cNvPr id="550" name="Google Shape;550;p20"/>
          <p:cNvPicPr preferRelativeResize="0"/>
          <p:nvPr/>
        </p:nvPicPr>
        <p:blipFill rotWithShape="1">
          <a:blip r:embed="rId3">
            <a:alphaModFix/>
          </a:blip>
          <a:srcRect b="1935" l="3525" r="0" t="2472"/>
          <a:stretch/>
        </p:blipFill>
        <p:spPr>
          <a:xfrm>
            <a:off x="244024" y="655099"/>
            <a:ext cx="8560261" cy="4007053"/>
          </a:xfrm>
          <a:prstGeom prst="rect">
            <a:avLst/>
          </a:prstGeom>
          <a:noFill/>
          <a:ln>
            <a:noFill/>
          </a:ln>
        </p:spPr>
      </p:pic>
      <p:pic>
        <p:nvPicPr>
          <p:cNvPr id="551" name="Google Shape;551;p20"/>
          <p:cNvPicPr preferRelativeResize="0"/>
          <p:nvPr/>
        </p:nvPicPr>
        <p:blipFill rotWithShape="1">
          <a:blip r:embed="rId4">
            <a:alphaModFix/>
          </a:blip>
          <a:srcRect b="0" l="0" r="0" t="0"/>
          <a:stretch/>
        </p:blipFill>
        <p:spPr>
          <a:xfrm>
            <a:off x="8345541" y="338945"/>
            <a:ext cx="218955" cy="143026"/>
          </a:xfrm>
          <a:prstGeom prst="rect">
            <a:avLst/>
          </a:prstGeom>
          <a:noFill/>
          <a:ln>
            <a:noFill/>
          </a:ln>
        </p:spPr>
      </p:pic>
      <p:sp>
        <p:nvSpPr>
          <p:cNvPr id="552" name="Google Shape;552;p20"/>
          <p:cNvSpPr txBox="1"/>
          <p:nvPr/>
        </p:nvSpPr>
        <p:spPr>
          <a:xfrm>
            <a:off x="6854010" y="256570"/>
            <a:ext cx="16501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Our Contribution:</a:t>
            </a:r>
            <a:endParaRPr b="0" i="0" sz="1400" u="none" cap="none" strike="noStrike">
              <a:solidFill>
                <a:schemeClr val="dk1"/>
              </a:solidFill>
              <a:latin typeface="Roboto"/>
              <a:ea typeface="Roboto"/>
              <a:cs typeface="Roboto"/>
              <a:sym typeface="Roboto"/>
            </a:endParaRPr>
          </a:p>
        </p:txBody>
      </p:sp>
      <p:sp>
        <p:nvSpPr>
          <p:cNvPr id="553" name="Google Shape;553;p20"/>
          <p:cNvSpPr/>
          <p:nvPr/>
        </p:nvSpPr>
        <p:spPr>
          <a:xfrm>
            <a:off x="6854010" y="234523"/>
            <a:ext cx="1817914" cy="307777"/>
          </a:xfrm>
          <a:prstGeom prst="rect">
            <a:avLst/>
          </a:prstGeom>
          <a:noFill/>
          <a:ln cap="flat" cmpd="sng" w="9525">
            <a:solidFill>
              <a:srgbClr val="3A51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1"/>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559" name="Google Shape;559;p21"/>
          <p:cNvPicPr preferRelativeResize="0"/>
          <p:nvPr/>
        </p:nvPicPr>
        <p:blipFill rotWithShape="1">
          <a:blip r:embed="rId3">
            <a:alphaModFix/>
          </a:blip>
          <a:srcRect b="0" l="7285" r="0" t="0"/>
          <a:stretch/>
        </p:blipFill>
        <p:spPr>
          <a:xfrm>
            <a:off x="276895" y="207025"/>
            <a:ext cx="8648163" cy="4513756"/>
          </a:xfrm>
          <a:prstGeom prst="rect">
            <a:avLst/>
          </a:prstGeom>
          <a:noFill/>
          <a:ln>
            <a:noFill/>
          </a:ln>
        </p:spPr>
      </p:pic>
      <p:pic>
        <p:nvPicPr>
          <p:cNvPr id="560" name="Google Shape;560;p21"/>
          <p:cNvPicPr preferRelativeResize="0"/>
          <p:nvPr/>
        </p:nvPicPr>
        <p:blipFill rotWithShape="1">
          <a:blip r:embed="rId4">
            <a:alphaModFix/>
          </a:blip>
          <a:srcRect b="0" l="0" r="0" t="0"/>
          <a:stretch/>
        </p:blipFill>
        <p:spPr>
          <a:xfrm>
            <a:off x="8540722" y="4520690"/>
            <a:ext cx="218955" cy="143026"/>
          </a:xfrm>
          <a:prstGeom prst="rect">
            <a:avLst/>
          </a:prstGeom>
          <a:noFill/>
          <a:ln>
            <a:noFill/>
          </a:ln>
        </p:spPr>
      </p:pic>
      <p:sp>
        <p:nvSpPr>
          <p:cNvPr id="561" name="Google Shape;561;p21"/>
          <p:cNvSpPr txBox="1"/>
          <p:nvPr/>
        </p:nvSpPr>
        <p:spPr>
          <a:xfrm>
            <a:off x="7049191" y="4438315"/>
            <a:ext cx="16501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Our Contribution:</a:t>
            </a:r>
            <a:endParaRPr b="0" i="0" sz="1400" u="none" cap="none" strike="noStrike">
              <a:solidFill>
                <a:schemeClr val="dk1"/>
              </a:solidFill>
              <a:latin typeface="Roboto"/>
              <a:ea typeface="Roboto"/>
              <a:cs typeface="Roboto"/>
              <a:sym typeface="Roboto"/>
            </a:endParaRPr>
          </a:p>
        </p:txBody>
      </p:sp>
      <p:sp>
        <p:nvSpPr>
          <p:cNvPr id="562" name="Google Shape;562;p21"/>
          <p:cNvSpPr/>
          <p:nvPr/>
        </p:nvSpPr>
        <p:spPr>
          <a:xfrm>
            <a:off x="7049191" y="4416268"/>
            <a:ext cx="1817914" cy="307777"/>
          </a:xfrm>
          <a:prstGeom prst="rect">
            <a:avLst/>
          </a:prstGeom>
          <a:noFill/>
          <a:ln cap="flat" cmpd="sng" w="9525">
            <a:solidFill>
              <a:srgbClr val="3A51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3"/>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568" name="Google Shape;568;p23"/>
          <p:cNvSpPr txBox="1"/>
          <p:nvPr>
            <p:ph type="title"/>
          </p:nvPr>
        </p:nvSpPr>
        <p:spPr>
          <a:xfrm>
            <a:off x="320352" y="182726"/>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Activity</a:t>
            </a:r>
            <a:endParaRPr/>
          </a:p>
        </p:txBody>
      </p:sp>
      <p:pic>
        <p:nvPicPr>
          <p:cNvPr id="569" name="Google Shape;569;p23"/>
          <p:cNvPicPr preferRelativeResize="0"/>
          <p:nvPr/>
        </p:nvPicPr>
        <p:blipFill rotWithShape="1">
          <a:blip r:embed="rId3">
            <a:alphaModFix/>
          </a:blip>
          <a:srcRect b="8858" l="0" r="1511" t="7022"/>
          <a:stretch/>
        </p:blipFill>
        <p:spPr>
          <a:xfrm>
            <a:off x="247332" y="755426"/>
            <a:ext cx="8815589" cy="3847449"/>
          </a:xfrm>
          <a:prstGeom prst="rect">
            <a:avLst/>
          </a:prstGeom>
          <a:noFill/>
          <a:ln cap="flat" cmpd="sng" w="9525">
            <a:solidFill>
              <a:schemeClr val="dk1"/>
            </a:solidFill>
            <a:prstDash val="solid"/>
            <a:round/>
            <a:headEnd len="sm" w="sm" type="none"/>
            <a:tailEnd len="sm" w="sm" type="none"/>
          </a:ln>
        </p:spPr>
      </p:pic>
      <p:sp>
        <p:nvSpPr>
          <p:cNvPr id="570" name="Google Shape;570;p23"/>
          <p:cNvSpPr txBox="1"/>
          <p:nvPr/>
        </p:nvSpPr>
        <p:spPr>
          <a:xfrm rot="-5400000">
            <a:off x="-99491" y="3344582"/>
            <a:ext cx="8396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B587D"/>
                </a:solidFill>
                <a:latin typeface="Roboto"/>
                <a:ea typeface="Roboto"/>
                <a:cs typeface="Roboto"/>
                <a:sym typeface="Roboto"/>
              </a:rPr>
              <a:t>Agent</a:t>
            </a:r>
            <a:endParaRPr b="0" i="0" sz="1600" u="none" cap="none" strike="noStrike">
              <a:solidFill>
                <a:srgbClr val="1B587D"/>
              </a:solidFill>
              <a:latin typeface="Roboto"/>
              <a:ea typeface="Roboto"/>
              <a:cs typeface="Roboto"/>
              <a:sym typeface="Roboto"/>
            </a:endParaRPr>
          </a:p>
        </p:txBody>
      </p:sp>
      <p:sp>
        <p:nvSpPr>
          <p:cNvPr id="571" name="Google Shape;571;p23"/>
          <p:cNvSpPr txBox="1"/>
          <p:nvPr/>
        </p:nvSpPr>
        <p:spPr>
          <a:xfrm rot="-5400000">
            <a:off x="-111013" y="1337315"/>
            <a:ext cx="8627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B587D"/>
                </a:solidFill>
                <a:latin typeface="Roboto"/>
                <a:ea typeface="Roboto"/>
                <a:cs typeface="Roboto"/>
                <a:sym typeface="Roboto"/>
              </a:rPr>
              <a:t>System</a:t>
            </a:r>
            <a:endParaRPr b="0" i="0" sz="1400" u="none" cap="none" strike="noStrike">
              <a:solidFill>
                <a:srgbClr val="1B587D"/>
              </a:solidFill>
              <a:latin typeface="Roboto"/>
              <a:ea typeface="Roboto"/>
              <a:cs typeface="Roboto"/>
              <a:sym typeface="Roboto"/>
            </a:endParaRPr>
          </a:p>
        </p:txBody>
      </p:sp>
      <p:pic>
        <p:nvPicPr>
          <p:cNvPr id="572" name="Google Shape;572;p23"/>
          <p:cNvPicPr preferRelativeResize="0"/>
          <p:nvPr/>
        </p:nvPicPr>
        <p:blipFill rotWithShape="1">
          <a:blip r:embed="rId4">
            <a:alphaModFix/>
          </a:blip>
          <a:srcRect b="0" l="0" r="0" t="0"/>
          <a:stretch/>
        </p:blipFill>
        <p:spPr>
          <a:xfrm>
            <a:off x="8394032" y="469112"/>
            <a:ext cx="218955" cy="143026"/>
          </a:xfrm>
          <a:prstGeom prst="rect">
            <a:avLst/>
          </a:prstGeom>
          <a:noFill/>
          <a:ln>
            <a:noFill/>
          </a:ln>
        </p:spPr>
      </p:pic>
      <p:sp>
        <p:nvSpPr>
          <p:cNvPr id="573" name="Google Shape;573;p23"/>
          <p:cNvSpPr txBox="1"/>
          <p:nvPr/>
        </p:nvSpPr>
        <p:spPr>
          <a:xfrm>
            <a:off x="6902501" y="386737"/>
            <a:ext cx="16501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Our Contribution:</a:t>
            </a:r>
            <a:endParaRPr b="0" i="0" sz="1400" u="none" cap="none" strike="noStrike">
              <a:solidFill>
                <a:schemeClr val="dk1"/>
              </a:solidFill>
              <a:latin typeface="Roboto"/>
              <a:ea typeface="Roboto"/>
              <a:cs typeface="Roboto"/>
              <a:sym typeface="Roboto"/>
            </a:endParaRPr>
          </a:p>
        </p:txBody>
      </p:sp>
      <p:sp>
        <p:nvSpPr>
          <p:cNvPr id="574" name="Google Shape;574;p23"/>
          <p:cNvSpPr/>
          <p:nvPr/>
        </p:nvSpPr>
        <p:spPr>
          <a:xfrm>
            <a:off x="6902501" y="364690"/>
            <a:ext cx="1817914" cy="307777"/>
          </a:xfrm>
          <a:prstGeom prst="rect">
            <a:avLst/>
          </a:prstGeom>
          <a:noFill/>
          <a:ln cap="flat" cmpd="sng" w="9525">
            <a:solidFill>
              <a:srgbClr val="3A51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What's Next</a:t>
            </a:r>
            <a:br>
              <a:rPr lang="en-US"/>
            </a:br>
            <a:endParaRPr/>
          </a:p>
        </p:txBody>
      </p:sp>
      <p:pic>
        <p:nvPicPr>
          <p:cNvPr descr="preencoded.png" id="580" name="Google Shape;580;p24"/>
          <p:cNvPicPr preferRelativeResize="0"/>
          <p:nvPr/>
        </p:nvPicPr>
        <p:blipFill rotWithShape="1">
          <a:blip r:embed="rId3">
            <a:alphaModFix/>
          </a:blip>
          <a:srcRect b="0" l="0" r="0" t="0"/>
          <a:stretch/>
        </p:blipFill>
        <p:spPr>
          <a:xfrm>
            <a:off x="416471" y="1294724"/>
            <a:ext cx="787706" cy="945247"/>
          </a:xfrm>
          <a:prstGeom prst="rect">
            <a:avLst/>
          </a:prstGeom>
          <a:noFill/>
          <a:ln>
            <a:noFill/>
          </a:ln>
        </p:spPr>
      </p:pic>
      <p:pic>
        <p:nvPicPr>
          <p:cNvPr descr="preencoded.png" id="581" name="Google Shape;581;p24"/>
          <p:cNvPicPr preferRelativeResize="0"/>
          <p:nvPr/>
        </p:nvPicPr>
        <p:blipFill rotWithShape="1">
          <a:blip r:embed="rId4">
            <a:alphaModFix/>
          </a:blip>
          <a:srcRect b="0" l="0" r="0" t="0"/>
          <a:stretch/>
        </p:blipFill>
        <p:spPr>
          <a:xfrm>
            <a:off x="416471" y="2418740"/>
            <a:ext cx="787706" cy="945247"/>
          </a:xfrm>
          <a:prstGeom prst="rect">
            <a:avLst/>
          </a:prstGeom>
          <a:noFill/>
          <a:ln>
            <a:noFill/>
          </a:ln>
        </p:spPr>
      </p:pic>
      <p:pic>
        <p:nvPicPr>
          <p:cNvPr descr="preencoded.png" id="582" name="Google Shape;582;p24"/>
          <p:cNvPicPr preferRelativeResize="0"/>
          <p:nvPr/>
        </p:nvPicPr>
        <p:blipFill rotWithShape="1">
          <a:blip r:embed="rId5">
            <a:alphaModFix/>
          </a:blip>
          <a:srcRect b="0" l="0" r="0" t="0"/>
          <a:stretch/>
        </p:blipFill>
        <p:spPr>
          <a:xfrm>
            <a:off x="416471" y="3542756"/>
            <a:ext cx="787706" cy="945247"/>
          </a:xfrm>
          <a:prstGeom prst="rect">
            <a:avLst/>
          </a:prstGeom>
          <a:noFill/>
          <a:ln>
            <a:noFill/>
          </a:ln>
        </p:spPr>
      </p:pic>
      <p:pic>
        <p:nvPicPr>
          <p:cNvPr descr="preencoded.png" id="583" name="Google Shape;583;p24"/>
          <p:cNvPicPr preferRelativeResize="0"/>
          <p:nvPr/>
        </p:nvPicPr>
        <p:blipFill rotWithShape="1">
          <a:blip r:embed="rId6">
            <a:alphaModFix/>
          </a:blip>
          <a:srcRect b="0" l="0" r="0" t="0"/>
          <a:stretch/>
        </p:blipFill>
        <p:spPr>
          <a:xfrm>
            <a:off x="5892294" y="362903"/>
            <a:ext cx="2835235" cy="4252853"/>
          </a:xfrm>
          <a:prstGeom prst="rect">
            <a:avLst/>
          </a:prstGeom>
          <a:noFill/>
          <a:ln>
            <a:noFill/>
          </a:ln>
        </p:spPr>
      </p:pic>
      <p:sp>
        <p:nvSpPr>
          <p:cNvPr id="584" name="Google Shape;584;p24"/>
          <p:cNvSpPr/>
          <p:nvPr/>
        </p:nvSpPr>
        <p:spPr>
          <a:xfrm>
            <a:off x="1259016" y="1525891"/>
            <a:ext cx="4578438" cy="2862322"/>
          </a:xfrm>
          <a:prstGeom prst="rect">
            <a:avLst/>
          </a:prstGeom>
          <a:noFill/>
          <a:ln>
            <a:noFill/>
          </a:ln>
        </p:spPr>
        <p:txBody>
          <a:bodyPr anchorCtr="0" anchor="ctr" bIns="45700" lIns="91425" spcFirstLastPara="1" rIns="91425" wrap="square" tIns="45700">
            <a:spAutoFit/>
          </a:bodyPr>
          <a:lstStyle/>
          <a:p>
            <a:pPr indent="-76200" lvl="0" marL="0" marR="0" rtl="0" algn="l">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Roboto"/>
                <a:ea typeface="Roboto"/>
                <a:cs typeface="Roboto"/>
                <a:sym typeface="Roboto"/>
              </a:rPr>
              <a:t>Cloud Integration</a:t>
            </a:r>
            <a:br>
              <a:rPr b="0" i="0" lang="en-US" sz="1200" u="none" cap="none" strike="noStrike">
                <a:solidFill>
                  <a:schemeClr val="dk1"/>
                </a:solidFill>
                <a:latin typeface="Roboto"/>
                <a:ea typeface="Roboto"/>
                <a:cs typeface="Roboto"/>
                <a:sym typeface="Roboto"/>
              </a:rPr>
            </a:br>
            <a:r>
              <a:rPr b="0" i="0" lang="en-US" sz="1200" u="none" cap="none" strike="noStrike">
                <a:solidFill>
                  <a:schemeClr val="dk1"/>
                </a:solidFill>
                <a:latin typeface="Roboto"/>
                <a:ea typeface="Roboto"/>
                <a:cs typeface="Roboto"/>
                <a:sym typeface="Roboto"/>
              </a:rPr>
              <a:t>Store sensor data in the cloud for long-term access and analysis.</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Roboto"/>
              <a:ea typeface="Roboto"/>
              <a:cs typeface="Roboto"/>
              <a:sym typeface="Roboto"/>
            </a:endParaRPr>
          </a:p>
          <a:p>
            <a:pPr indent="-76200" lvl="0" marL="0" marR="0" rtl="0" algn="l">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Roboto"/>
                <a:ea typeface="Roboto"/>
                <a:cs typeface="Roboto"/>
                <a:sym typeface="Roboto"/>
              </a:rPr>
              <a:t>Improved Autonomy</a:t>
            </a:r>
            <a:br>
              <a:rPr b="0" i="0" lang="en-US" sz="1200" u="none" cap="none" strike="noStrike">
                <a:solidFill>
                  <a:schemeClr val="dk1"/>
                </a:solidFill>
                <a:latin typeface="Roboto"/>
                <a:ea typeface="Roboto"/>
                <a:cs typeface="Roboto"/>
                <a:sym typeface="Roboto"/>
              </a:rPr>
            </a:br>
            <a:r>
              <a:rPr b="0" i="0" lang="en-US" sz="1200" u="none" cap="none" strike="noStrike">
                <a:solidFill>
                  <a:schemeClr val="dk1"/>
                </a:solidFill>
                <a:latin typeface="Roboto"/>
                <a:ea typeface="Roboto"/>
                <a:cs typeface="Roboto"/>
                <a:sym typeface="Roboto"/>
              </a:rPr>
              <a:t>Train models using real robot-collected data for smarter decision making.</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Roboto"/>
              <a:ea typeface="Roboto"/>
              <a:cs typeface="Roboto"/>
              <a:sym typeface="Roboto"/>
            </a:endParaRPr>
          </a:p>
          <a:p>
            <a:pPr indent="-76200" lvl="0" marL="0" marR="0" rtl="0" algn="l">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Roboto"/>
                <a:ea typeface="Roboto"/>
                <a:cs typeface="Roboto"/>
                <a:sym typeface="Roboto"/>
              </a:rPr>
              <a:t>Smarter Navigation</a:t>
            </a:r>
            <a:br>
              <a:rPr b="0" i="0" lang="en-US" sz="1200" u="none" cap="none" strike="noStrike">
                <a:solidFill>
                  <a:schemeClr val="dk1"/>
                </a:solidFill>
                <a:latin typeface="Roboto"/>
                <a:ea typeface="Roboto"/>
                <a:cs typeface="Roboto"/>
                <a:sym typeface="Roboto"/>
              </a:rPr>
            </a:br>
            <a:r>
              <a:rPr b="0" i="0" lang="en-US" sz="1200" u="none" cap="none" strike="noStrike">
                <a:solidFill>
                  <a:schemeClr val="dk1"/>
                </a:solidFill>
                <a:latin typeface="Roboto"/>
                <a:ea typeface="Roboto"/>
                <a:cs typeface="Roboto"/>
                <a:sym typeface="Roboto"/>
              </a:rPr>
              <a:t>Use data logs to improve how the robot moves and locates problem areas.</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76200" lvl="0" marL="0" marR="0" rtl="0" algn="l">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Roboto"/>
                <a:ea typeface="Roboto"/>
                <a:cs typeface="Roboto"/>
                <a:sym typeface="Roboto"/>
              </a:rPr>
              <a:t>Alert &amp; Notification System</a:t>
            </a:r>
            <a:br>
              <a:rPr b="0" i="0" lang="en-US" sz="1200" u="none" cap="none" strike="noStrike">
                <a:solidFill>
                  <a:schemeClr val="dk1"/>
                </a:solidFill>
                <a:latin typeface="Roboto"/>
                <a:ea typeface="Roboto"/>
                <a:cs typeface="Roboto"/>
                <a:sym typeface="Roboto"/>
              </a:rPr>
            </a:br>
            <a:r>
              <a:rPr b="0" i="0" lang="en-US" sz="1200" u="none" cap="none" strike="noStrike">
                <a:solidFill>
                  <a:schemeClr val="dk1"/>
                </a:solidFill>
                <a:latin typeface="Roboto"/>
                <a:ea typeface="Roboto"/>
                <a:cs typeface="Roboto"/>
                <a:sym typeface="Roboto"/>
              </a:rPr>
              <a:t>Display critical air quality warnings and recommendations on the website.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585" name="Google Shape;585;p24"/>
          <p:cNvSpPr txBox="1"/>
          <p:nvPr/>
        </p:nvSpPr>
        <p:spPr>
          <a:xfrm>
            <a:off x="4371109" y="4615756"/>
            <a:ext cx="401782"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fld id="{00000000-1234-1234-1234-123412341234}" type="slidenum">
              <a:rPr b="0" i="0" lang="en-US" sz="1300" u="none" cap="none" strike="noStrike">
                <a:solidFill>
                  <a:schemeClr val="dk2"/>
                </a:solidFill>
                <a:latin typeface="Mulish"/>
                <a:ea typeface="Mulish"/>
                <a:cs typeface="Mulish"/>
                <a:sym typeface="Mulish"/>
              </a:rPr>
              <a:t>‹#›</a:t>
            </a:fld>
            <a:endParaRPr b="0" i="0" sz="1300" u="none" cap="none" strike="noStrike">
              <a:solidFill>
                <a:schemeClr val="dk2"/>
              </a:solidFill>
              <a:latin typeface="Mulish"/>
              <a:ea typeface="Mulish"/>
              <a:cs typeface="Mulish"/>
              <a:sym typeface="Mulis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5"/>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591" name="Google Shape;591;p25"/>
          <p:cNvSpPr txBox="1"/>
          <p:nvPr>
            <p:ph type="title"/>
          </p:nvPr>
        </p:nvSpPr>
        <p:spPr>
          <a:xfrm>
            <a:off x="2244028" y="632461"/>
            <a:ext cx="4448100" cy="105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US" sz="6600"/>
              <a:t>Thanks!</a:t>
            </a:r>
            <a:endParaRPr sz="6600"/>
          </a:p>
        </p:txBody>
      </p:sp>
      <p:cxnSp>
        <p:nvCxnSpPr>
          <p:cNvPr id="592" name="Google Shape;592;p25"/>
          <p:cNvCxnSpPr/>
          <p:nvPr/>
        </p:nvCxnSpPr>
        <p:spPr>
          <a:xfrm>
            <a:off x="2098090" y="1810286"/>
            <a:ext cx="4740000" cy="0"/>
          </a:xfrm>
          <a:prstGeom prst="straightConnector1">
            <a:avLst/>
          </a:prstGeom>
          <a:noFill/>
          <a:ln cap="flat" cmpd="sng" w="19050">
            <a:solidFill>
              <a:schemeClr val="lt1"/>
            </a:solidFill>
            <a:prstDash val="solid"/>
            <a:round/>
            <a:headEnd len="med" w="med" type="oval"/>
            <a:tailEnd len="med" w="med" type="oval"/>
          </a:ln>
        </p:spPr>
      </p:cxnSp>
      <p:sp>
        <p:nvSpPr>
          <p:cNvPr id="593" name="Google Shape;593;p25"/>
          <p:cNvSpPr/>
          <p:nvPr/>
        </p:nvSpPr>
        <p:spPr>
          <a:xfrm>
            <a:off x="1546490" y="1167324"/>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5"/>
          <p:cNvSpPr/>
          <p:nvPr/>
        </p:nvSpPr>
        <p:spPr>
          <a:xfrm>
            <a:off x="7150190" y="1167324"/>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5"/>
          <p:cNvSpPr txBox="1"/>
          <p:nvPr/>
        </p:nvSpPr>
        <p:spPr>
          <a:xfrm>
            <a:off x="2182078" y="2125428"/>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Quicksand"/>
                <a:ea typeface="Quicksand"/>
                <a:cs typeface="Quicksand"/>
                <a:sym typeface="Quicksand"/>
              </a:rPr>
              <a:t>Do you have any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Problem Statement &amp; Motivation</a:t>
            </a:r>
            <a:endParaRPr/>
          </a:p>
        </p:txBody>
      </p:sp>
      <p:sp>
        <p:nvSpPr>
          <p:cNvPr id="242" name="Google Shape;242;p3"/>
          <p:cNvSpPr txBox="1"/>
          <p:nvPr>
            <p:ph idx="5" type="title"/>
          </p:nvPr>
        </p:nvSpPr>
        <p:spPr>
          <a:xfrm>
            <a:off x="441852" y="2047107"/>
            <a:ext cx="656100" cy="43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US"/>
              <a:t>01</a:t>
            </a:r>
            <a:endParaRPr/>
          </a:p>
        </p:txBody>
      </p:sp>
      <p:sp>
        <p:nvSpPr>
          <p:cNvPr id="243" name="Google Shape;243;p3"/>
          <p:cNvSpPr txBox="1"/>
          <p:nvPr>
            <p:ph idx="7" type="title"/>
          </p:nvPr>
        </p:nvSpPr>
        <p:spPr>
          <a:xfrm>
            <a:off x="441852" y="4175377"/>
            <a:ext cx="656100" cy="43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US"/>
              <a:t>04</a:t>
            </a:r>
            <a:endParaRPr/>
          </a:p>
        </p:txBody>
      </p:sp>
      <p:sp>
        <p:nvSpPr>
          <p:cNvPr id="244" name="Google Shape;244;p3"/>
          <p:cNvSpPr txBox="1"/>
          <p:nvPr>
            <p:ph idx="8" type="title"/>
          </p:nvPr>
        </p:nvSpPr>
        <p:spPr>
          <a:xfrm>
            <a:off x="441852" y="2764166"/>
            <a:ext cx="656100" cy="43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US"/>
              <a:t>02</a:t>
            </a:r>
            <a:endParaRPr/>
          </a:p>
        </p:txBody>
      </p:sp>
      <p:sp>
        <p:nvSpPr>
          <p:cNvPr id="245" name="Google Shape;245;p3"/>
          <p:cNvSpPr txBox="1"/>
          <p:nvPr>
            <p:ph idx="15" type="title"/>
          </p:nvPr>
        </p:nvSpPr>
        <p:spPr>
          <a:xfrm>
            <a:off x="441852" y="3435202"/>
            <a:ext cx="656100" cy="43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000"/>
              <a:buNone/>
            </a:pPr>
            <a:r>
              <a:rPr lang="en-US"/>
              <a:t>03</a:t>
            </a:r>
            <a:endParaRPr/>
          </a:p>
        </p:txBody>
      </p:sp>
      <p:sp>
        <p:nvSpPr>
          <p:cNvPr id="246" name="Google Shape;246;p3"/>
          <p:cNvSpPr txBox="1"/>
          <p:nvPr>
            <p:ph idx="16" type="subTitle"/>
          </p:nvPr>
        </p:nvSpPr>
        <p:spPr>
          <a:xfrm>
            <a:off x="1097952" y="1984858"/>
            <a:ext cx="4813451" cy="607295"/>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US" sz="1600"/>
              <a:t>Hidden indoot air pollutants (C02, VOCs ,etc.).</a:t>
            </a:r>
            <a:endParaRPr sz="1600"/>
          </a:p>
        </p:txBody>
      </p:sp>
      <p:sp>
        <p:nvSpPr>
          <p:cNvPr id="247" name="Google Shape;247;p3"/>
          <p:cNvSpPr txBox="1"/>
          <p:nvPr>
            <p:ph idx="17" type="subTitle"/>
          </p:nvPr>
        </p:nvSpPr>
        <p:spPr>
          <a:xfrm>
            <a:off x="1097952" y="4091179"/>
            <a:ext cx="4813451" cy="607296"/>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US" sz="1600"/>
              <a:t>Lack of real-time, actionable insights</a:t>
            </a:r>
            <a:endParaRPr sz="1600"/>
          </a:p>
        </p:txBody>
      </p:sp>
      <p:sp>
        <p:nvSpPr>
          <p:cNvPr id="248" name="Google Shape;248;p3"/>
          <p:cNvSpPr txBox="1"/>
          <p:nvPr>
            <p:ph idx="19" type="subTitle"/>
          </p:nvPr>
        </p:nvSpPr>
        <p:spPr>
          <a:xfrm>
            <a:off x="1097952" y="2708191"/>
            <a:ext cx="4813451" cy="607295"/>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US" sz="1600"/>
              <a:t>Suboptimal ventilation and purification system</a:t>
            </a:r>
            <a:endParaRPr sz="1600"/>
          </a:p>
        </p:txBody>
      </p:sp>
      <p:sp>
        <p:nvSpPr>
          <p:cNvPr id="249" name="Google Shape;249;p3"/>
          <p:cNvSpPr txBox="1"/>
          <p:nvPr>
            <p:ph idx="21" type="subTitle"/>
          </p:nvPr>
        </p:nvSpPr>
        <p:spPr>
          <a:xfrm>
            <a:off x="1097952" y="3416983"/>
            <a:ext cx="4813451" cy="607296"/>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US" sz="1600"/>
              <a:t>Fixed sensors miss localized issue</a:t>
            </a:r>
            <a:endParaRPr sz="1600"/>
          </a:p>
        </p:txBody>
      </p:sp>
      <p:sp>
        <p:nvSpPr>
          <p:cNvPr id="250" name="Google Shape;250;p3"/>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251" name="Google Shape;251;p3"/>
          <p:cNvSpPr txBox="1"/>
          <p:nvPr/>
        </p:nvSpPr>
        <p:spPr>
          <a:xfrm>
            <a:off x="495246" y="1119221"/>
            <a:ext cx="815350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E171D"/>
                </a:solidFill>
                <a:latin typeface="Quicksand"/>
                <a:ea typeface="Quicksand"/>
                <a:cs typeface="Quicksand"/>
                <a:sym typeface="Quicksand"/>
              </a:rPr>
              <a:t>Indoor air quality often goes unnoticed, leading to health issues and reduced productivity. Existing solutions are often static, incomplete, or lack smart automation.</a:t>
            </a:r>
            <a:endParaRPr b="0" i="0" sz="1600" u="none" cap="none" strike="noStrike">
              <a:solidFill>
                <a:srgbClr val="0E171D"/>
              </a:solidFill>
              <a:latin typeface="Quicksand"/>
              <a:ea typeface="Quicksand"/>
              <a:cs typeface="Quicksand"/>
              <a:sym typeface="Quicksand"/>
            </a:endParaRPr>
          </a:p>
        </p:txBody>
      </p:sp>
      <p:pic>
        <p:nvPicPr>
          <p:cNvPr id="252" name="Google Shape;252;p3"/>
          <p:cNvPicPr preferRelativeResize="0"/>
          <p:nvPr/>
        </p:nvPicPr>
        <p:blipFill rotWithShape="1">
          <a:blip r:embed="rId3">
            <a:alphaModFix/>
          </a:blip>
          <a:srcRect b="0" l="0" r="0" t="0"/>
          <a:stretch/>
        </p:blipFill>
        <p:spPr>
          <a:xfrm>
            <a:off x="6206991" y="1716242"/>
            <a:ext cx="2441763" cy="2982233"/>
          </a:xfrm>
          <a:prstGeom prst="roundRect">
            <a:avLst>
              <a:gd fmla="val 16667" name="adj"/>
            </a:avLst>
          </a:prstGeom>
          <a:noFill/>
          <a:ln cap="flat" cmpd="sng" w="9525">
            <a:solidFill>
              <a:schemeClr val="dk2"/>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
          <p:cNvSpPr txBox="1"/>
          <p:nvPr>
            <p:ph type="title"/>
          </p:nvPr>
        </p:nvSpPr>
        <p:spPr>
          <a:xfrm>
            <a:off x="357016" y="534226"/>
            <a:ext cx="2441394" cy="58307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200">
                <a:solidFill>
                  <a:srgbClr val="444447"/>
                </a:solidFill>
                <a:latin typeface="Quicksand"/>
                <a:ea typeface="Quicksand"/>
                <a:cs typeface="Quicksand"/>
                <a:sym typeface="Quicksand"/>
              </a:rPr>
              <a:t>Innovation</a:t>
            </a:r>
            <a:endParaRPr sz="1200">
              <a:solidFill>
                <a:srgbClr val="444447"/>
              </a:solidFill>
              <a:latin typeface="Quicksand"/>
              <a:ea typeface="Quicksand"/>
              <a:cs typeface="Quicksand"/>
              <a:sym typeface="Quicksand"/>
            </a:endParaRPr>
          </a:p>
        </p:txBody>
      </p:sp>
      <p:sp>
        <p:nvSpPr>
          <p:cNvPr id="258" name="Google Shape;258;p4"/>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sz="1200">
                <a:latin typeface="Quicksand"/>
                <a:ea typeface="Quicksand"/>
                <a:cs typeface="Quicksand"/>
                <a:sym typeface="Quicksand"/>
              </a:rPr>
              <a:t>‹#›</a:t>
            </a:fld>
            <a:endParaRPr sz="1200">
              <a:latin typeface="Quicksand"/>
              <a:ea typeface="Quicksand"/>
              <a:cs typeface="Quicksand"/>
              <a:sym typeface="Quicksand"/>
            </a:endParaRPr>
          </a:p>
        </p:txBody>
      </p:sp>
      <p:cxnSp>
        <p:nvCxnSpPr>
          <p:cNvPr id="259" name="Google Shape;259;p4"/>
          <p:cNvCxnSpPr/>
          <p:nvPr/>
        </p:nvCxnSpPr>
        <p:spPr>
          <a:xfrm flipH="1" rot="10800000">
            <a:off x="357016" y="1059086"/>
            <a:ext cx="5942700" cy="6600"/>
          </a:xfrm>
          <a:prstGeom prst="straightConnector1">
            <a:avLst/>
          </a:prstGeom>
          <a:noFill/>
          <a:ln cap="flat" cmpd="sng" w="19050">
            <a:solidFill>
              <a:schemeClr val="lt1"/>
            </a:solidFill>
            <a:prstDash val="solid"/>
            <a:round/>
            <a:headEnd len="med" w="med" type="oval"/>
            <a:tailEnd len="med" w="med" type="oval"/>
          </a:ln>
        </p:spPr>
      </p:cxnSp>
      <p:cxnSp>
        <p:nvCxnSpPr>
          <p:cNvPr id="260" name="Google Shape;260;p4"/>
          <p:cNvCxnSpPr/>
          <p:nvPr/>
        </p:nvCxnSpPr>
        <p:spPr>
          <a:xfrm flipH="1" rot="10800000">
            <a:off x="357016" y="519150"/>
            <a:ext cx="5942700" cy="6600"/>
          </a:xfrm>
          <a:prstGeom prst="straightConnector1">
            <a:avLst/>
          </a:prstGeom>
          <a:noFill/>
          <a:ln cap="flat" cmpd="sng" w="19050">
            <a:solidFill>
              <a:schemeClr val="lt1"/>
            </a:solidFill>
            <a:prstDash val="solid"/>
            <a:round/>
            <a:headEnd len="med" w="med" type="oval"/>
            <a:tailEnd len="med" w="med" type="oval"/>
          </a:ln>
        </p:spPr>
      </p:cxnSp>
      <p:sp>
        <p:nvSpPr>
          <p:cNvPr id="261" name="Google Shape;261;p4"/>
          <p:cNvSpPr/>
          <p:nvPr/>
        </p:nvSpPr>
        <p:spPr>
          <a:xfrm>
            <a:off x="270987" y="1320938"/>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icksand"/>
              <a:ea typeface="Quicksand"/>
              <a:cs typeface="Quicksand"/>
              <a:sym typeface="Quicksand"/>
            </a:endParaRPr>
          </a:p>
        </p:txBody>
      </p:sp>
      <p:sp>
        <p:nvSpPr>
          <p:cNvPr id="262" name="Google Shape;262;p4"/>
          <p:cNvSpPr/>
          <p:nvPr/>
        </p:nvSpPr>
        <p:spPr>
          <a:xfrm>
            <a:off x="4942444" y="652917"/>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Quicksand"/>
              <a:ea typeface="Quicksand"/>
              <a:cs typeface="Quicksand"/>
              <a:sym typeface="Quicksand"/>
            </a:endParaRPr>
          </a:p>
        </p:txBody>
      </p:sp>
      <p:pic>
        <p:nvPicPr>
          <p:cNvPr descr="preencoded.png" id="263" name="Google Shape;263;p4"/>
          <p:cNvPicPr preferRelativeResize="0"/>
          <p:nvPr/>
        </p:nvPicPr>
        <p:blipFill rotWithShape="1">
          <a:blip r:embed="rId3">
            <a:alphaModFix/>
          </a:blip>
          <a:srcRect b="0" l="0" r="0" t="0"/>
          <a:stretch/>
        </p:blipFill>
        <p:spPr>
          <a:xfrm>
            <a:off x="577554" y="1156949"/>
            <a:ext cx="282677" cy="282677"/>
          </a:xfrm>
          <a:prstGeom prst="rect">
            <a:avLst/>
          </a:prstGeom>
          <a:noFill/>
          <a:ln>
            <a:noFill/>
          </a:ln>
        </p:spPr>
      </p:pic>
      <p:sp>
        <p:nvSpPr>
          <p:cNvPr id="264" name="Google Shape;264;p4"/>
          <p:cNvSpPr/>
          <p:nvPr/>
        </p:nvSpPr>
        <p:spPr>
          <a:xfrm>
            <a:off x="945139" y="1182778"/>
            <a:ext cx="2537908" cy="252726"/>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Smart Robot Integration</a:t>
            </a:r>
            <a:endParaRPr b="0" i="0" sz="1400" u="none" cap="none" strike="noStrike">
              <a:solidFill>
                <a:srgbClr val="000000"/>
              </a:solidFill>
              <a:latin typeface="Quicksand"/>
              <a:ea typeface="Quicksand"/>
              <a:cs typeface="Quicksand"/>
              <a:sym typeface="Quicksand"/>
            </a:endParaRPr>
          </a:p>
        </p:txBody>
      </p:sp>
      <p:sp>
        <p:nvSpPr>
          <p:cNvPr id="265" name="Google Shape;265;p4"/>
          <p:cNvSpPr/>
          <p:nvPr/>
        </p:nvSpPr>
        <p:spPr>
          <a:xfrm>
            <a:off x="712536" y="1453214"/>
            <a:ext cx="4854652" cy="523337"/>
          </a:xfrm>
          <a:prstGeom prst="rect">
            <a:avLst/>
          </a:prstGeom>
          <a:noFill/>
          <a:ln>
            <a:noFill/>
          </a:ln>
        </p:spPr>
        <p:txBody>
          <a:bodyPr anchorCtr="0" anchor="t" bIns="0" lIns="0" spcFirstLastPara="1" rIns="0" wrap="square" tIns="0">
            <a:noAutofit/>
          </a:bodyPr>
          <a:lstStyle/>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3A515C"/>
                </a:solidFill>
                <a:latin typeface="Quicksand"/>
                <a:ea typeface="Quicksand"/>
                <a:cs typeface="Quicksand"/>
                <a:sym typeface="Quicksand"/>
              </a:rPr>
              <a:t>Real-time CO₂, VOC, temperature, humidity and P.M sensors with ML-driven health index for automated HVAC/purification.</a:t>
            </a:r>
            <a:endParaRPr b="0" i="0" sz="1100" u="none" cap="none" strike="noStrike">
              <a:solidFill>
                <a:srgbClr val="3A515C"/>
              </a:solidFill>
              <a:latin typeface="Quicksand"/>
              <a:ea typeface="Quicksand"/>
              <a:cs typeface="Quicksand"/>
              <a:sym typeface="Quicksand"/>
            </a:endParaRPr>
          </a:p>
        </p:txBody>
      </p:sp>
      <p:pic>
        <p:nvPicPr>
          <p:cNvPr descr="preencoded.png" id="266" name="Google Shape;266;p4"/>
          <p:cNvPicPr preferRelativeResize="0"/>
          <p:nvPr/>
        </p:nvPicPr>
        <p:blipFill rotWithShape="1">
          <a:blip r:embed="rId4">
            <a:alphaModFix/>
          </a:blip>
          <a:srcRect b="0" l="0" r="0" t="0"/>
          <a:stretch/>
        </p:blipFill>
        <p:spPr>
          <a:xfrm>
            <a:off x="572983" y="2014563"/>
            <a:ext cx="255854" cy="291819"/>
          </a:xfrm>
          <a:prstGeom prst="rect">
            <a:avLst/>
          </a:prstGeom>
          <a:noFill/>
          <a:ln>
            <a:noFill/>
          </a:ln>
        </p:spPr>
      </p:pic>
      <p:sp>
        <p:nvSpPr>
          <p:cNvPr id="267" name="Google Shape;267;p4"/>
          <p:cNvSpPr/>
          <p:nvPr/>
        </p:nvSpPr>
        <p:spPr>
          <a:xfrm>
            <a:off x="945139" y="2038884"/>
            <a:ext cx="1842968" cy="230386"/>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Dynamic Control</a:t>
            </a:r>
            <a:endParaRPr b="0" i="0" sz="1400" u="none" cap="none" strike="noStrike">
              <a:solidFill>
                <a:srgbClr val="000000"/>
              </a:solidFill>
              <a:latin typeface="Quicksand"/>
              <a:ea typeface="Quicksand"/>
              <a:cs typeface="Quicksand"/>
              <a:sym typeface="Quicksand"/>
            </a:endParaRPr>
          </a:p>
        </p:txBody>
      </p:sp>
      <p:sp>
        <p:nvSpPr>
          <p:cNvPr id="268" name="Google Shape;268;p4"/>
          <p:cNvSpPr/>
          <p:nvPr/>
        </p:nvSpPr>
        <p:spPr>
          <a:xfrm>
            <a:off x="712536" y="2251064"/>
            <a:ext cx="5258773" cy="471488"/>
          </a:xfrm>
          <a:prstGeom prst="rect">
            <a:avLst/>
          </a:prstGeom>
          <a:noFill/>
          <a:ln>
            <a:noFill/>
          </a:ln>
        </p:spPr>
        <p:txBody>
          <a:bodyPr anchorCtr="0" anchor="t" bIns="0" lIns="0" spcFirstLastPara="1" rIns="0" wrap="square" tIns="0">
            <a:noAutofit/>
          </a:bodyPr>
          <a:lstStyle/>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243B49"/>
                </a:solidFill>
                <a:latin typeface="Quicksand"/>
                <a:ea typeface="Quicksand"/>
                <a:cs typeface="Quicksand"/>
                <a:sym typeface="Quicksand"/>
              </a:rPr>
              <a:t>System detects specific causes (CO₂, VOC, etc.) and acts accordingly (ventilation, fan, purification) for optimal indoor air.</a:t>
            </a:r>
            <a:endParaRPr b="0" i="0" sz="1100" u="none" cap="none" strike="noStrike">
              <a:solidFill>
                <a:srgbClr val="243B49"/>
              </a:solidFill>
              <a:latin typeface="Quicksand"/>
              <a:ea typeface="Quicksand"/>
              <a:cs typeface="Quicksand"/>
              <a:sym typeface="Quicksand"/>
            </a:endParaRPr>
          </a:p>
        </p:txBody>
      </p:sp>
      <p:pic>
        <p:nvPicPr>
          <p:cNvPr descr="preencoded.png" id="269" name="Google Shape;269;p4"/>
          <p:cNvPicPr preferRelativeResize="0"/>
          <p:nvPr/>
        </p:nvPicPr>
        <p:blipFill rotWithShape="1">
          <a:blip r:embed="rId5">
            <a:alphaModFix/>
          </a:blip>
          <a:srcRect b="0" l="0" r="0" t="0"/>
          <a:stretch/>
        </p:blipFill>
        <p:spPr>
          <a:xfrm>
            <a:off x="510387" y="2892436"/>
            <a:ext cx="349403" cy="229920"/>
          </a:xfrm>
          <a:prstGeom prst="rect">
            <a:avLst/>
          </a:prstGeom>
          <a:noFill/>
          <a:ln>
            <a:noFill/>
          </a:ln>
        </p:spPr>
      </p:pic>
      <p:sp>
        <p:nvSpPr>
          <p:cNvPr id="270" name="Google Shape;270;p4"/>
          <p:cNvSpPr/>
          <p:nvPr/>
        </p:nvSpPr>
        <p:spPr>
          <a:xfrm>
            <a:off x="945139" y="2884305"/>
            <a:ext cx="1842968" cy="230386"/>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Mobile Monitoring</a:t>
            </a:r>
            <a:endParaRPr b="0" i="0" sz="1400" u="none" cap="none" strike="noStrike">
              <a:solidFill>
                <a:srgbClr val="000000"/>
              </a:solidFill>
              <a:latin typeface="Quicksand"/>
              <a:ea typeface="Quicksand"/>
              <a:cs typeface="Quicksand"/>
              <a:sym typeface="Quicksand"/>
            </a:endParaRPr>
          </a:p>
        </p:txBody>
      </p:sp>
      <p:sp>
        <p:nvSpPr>
          <p:cNvPr id="271" name="Google Shape;271;p4"/>
          <p:cNvSpPr/>
          <p:nvPr/>
        </p:nvSpPr>
        <p:spPr>
          <a:xfrm>
            <a:off x="757446" y="3145302"/>
            <a:ext cx="4996875" cy="471487"/>
          </a:xfrm>
          <a:prstGeom prst="rect">
            <a:avLst/>
          </a:prstGeom>
          <a:noFill/>
          <a:ln>
            <a:noFill/>
          </a:ln>
        </p:spPr>
        <p:txBody>
          <a:bodyPr anchorCtr="0" anchor="t" bIns="0" lIns="0" spcFirstLastPara="1" rIns="0" wrap="square" tIns="0">
            <a:noAutofit/>
          </a:bodyPr>
          <a:lstStyle/>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243B49"/>
                </a:solidFill>
                <a:latin typeface="Quicksand"/>
                <a:ea typeface="Quicksand"/>
                <a:cs typeface="Quicksand"/>
                <a:sym typeface="Quicksand"/>
              </a:rPr>
              <a:t>Robot navigates to "problem spots," offering more comprehensive</a:t>
            </a:r>
            <a:endParaRPr b="0" i="0" sz="1400" u="none" cap="none" strike="noStrike">
              <a:solidFill>
                <a:srgbClr val="000000"/>
              </a:solidFill>
              <a:latin typeface="Arial"/>
              <a:ea typeface="Arial"/>
              <a:cs typeface="Arial"/>
              <a:sym typeface="Arial"/>
            </a:endParaRPr>
          </a:p>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243B49"/>
                </a:solidFill>
                <a:latin typeface="Quicksand"/>
                <a:ea typeface="Quicksand"/>
                <a:cs typeface="Quicksand"/>
                <a:sym typeface="Quicksand"/>
              </a:rPr>
              <a:t>coverage than fixed sensors.</a:t>
            </a:r>
            <a:endParaRPr b="0" i="0" sz="1100" u="none" cap="none" strike="noStrike">
              <a:solidFill>
                <a:srgbClr val="243B49"/>
              </a:solidFill>
              <a:latin typeface="Quicksand"/>
              <a:ea typeface="Quicksand"/>
              <a:cs typeface="Quicksand"/>
              <a:sym typeface="Quicksand"/>
            </a:endParaRPr>
          </a:p>
        </p:txBody>
      </p:sp>
      <p:pic>
        <p:nvPicPr>
          <p:cNvPr descr="preencoded.png" id="272" name="Google Shape;272;p4"/>
          <p:cNvPicPr preferRelativeResize="0"/>
          <p:nvPr/>
        </p:nvPicPr>
        <p:blipFill rotWithShape="1">
          <a:blip r:embed="rId6">
            <a:alphaModFix/>
          </a:blip>
          <a:srcRect b="0" l="0" r="0" t="0"/>
          <a:stretch/>
        </p:blipFill>
        <p:spPr>
          <a:xfrm>
            <a:off x="572983" y="3707445"/>
            <a:ext cx="279106" cy="279106"/>
          </a:xfrm>
          <a:prstGeom prst="rect">
            <a:avLst/>
          </a:prstGeom>
          <a:noFill/>
          <a:ln>
            <a:noFill/>
          </a:ln>
        </p:spPr>
      </p:pic>
      <p:sp>
        <p:nvSpPr>
          <p:cNvPr id="273" name="Google Shape;273;p4"/>
          <p:cNvSpPr/>
          <p:nvPr/>
        </p:nvSpPr>
        <p:spPr>
          <a:xfrm>
            <a:off x="945139" y="3745719"/>
            <a:ext cx="2028628" cy="250051"/>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000000"/>
              </a:buClr>
              <a:buSzPts val="1400"/>
              <a:buFont typeface="Arial"/>
              <a:buNone/>
            </a:pPr>
            <a:r>
              <a:rPr b="0" i="0" lang="en-US" sz="1400" u="none" cap="none" strike="noStrike">
                <a:solidFill>
                  <a:srgbClr val="15213F"/>
                </a:solidFill>
                <a:latin typeface="Quicksand"/>
                <a:ea typeface="Quicksand"/>
                <a:cs typeface="Quicksand"/>
                <a:sym typeface="Quicksand"/>
              </a:rPr>
              <a:t>Modular Add-ons</a:t>
            </a:r>
            <a:endParaRPr b="0" i="0" sz="1400" u="none" cap="none" strike="noStrike">
              <a:solidFill>
                <a:srgbClr val="000000"/>
              </a:solidFill>
              <a:latin typeface="Quicksand"/>
              <a:ea typeface="Quicksand"/>
              <a:cs typeface="Quicksand"/>
              <a:sym typeface="Quicksand"/>
            </a:endParaRPr>
          </a:p>
        </p:txBody>
      </p:sp>
      <p:sp>
        <p:nvSpPr>
          <p:cNvPr id="274" name="Google Shape;274;p4"/>
          <p:cNvSpPr/>
          <p:nvPr/>
        </p:nvSpPr>
        <p:spPr>
          <a:xfrm>
            <a:off x="757446" y="4040797"/>
            <a:ext cx="5255664" cy="471487"/>
          </a:xfrm>
          <a:prstGeom prst="rect">
            <a:avLst/>
          </a:prstGeom>
          <a:noFill/>
          <a:ln>
            <a:noFill/>
          </a:ln>
        </p:spPr>
        <p:txBody>
          <a:bodyPr anchorCtr="0" anchor="t" bIns="0" lIns="0" spcFirstLastPara="1" rIns="0" wrap="square" tIns="0">
            <a:noAutofit/>
          </a:bodyPr>
          <a:lstStyle/>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243B49"/>
                </a:solidFill>
                <a:latin typeface="Quicksand"/>
                <a:ea typeface="Quicksand"/>
                <a:cs typeface="Quicksand"/>
                <a:sym typeface="Quicksand"/>
              </a:rPr>
              <a:t>Easy upgrades with new sensors (pressure, light) </a:t>
            </a:r>
            <a:endParaRPr b="0" i="0" sz="1400" u="none" cap="none" strike="noStrike">
              <a:solidFill>
                <a:srgbClr val="000000"/>
              </a:solidFill>
              <a:latin typeface="Arial"/>
              <a:ea typeface="Arial"/>
              <a:cs typeface="Arial"/>
              <a:sym typeface="Arial"/>
            </a:endParaRPr>
          </a:p>
          <a:p>
            <a:pPr indent="0" lvl="0" marL="0" marR="0" rtl="0" algn="l">
              <a:lnSpc>
                <a:spcPct val="168181"/>
              </a:lnSpc>
              <a:spcBef>
                <a:spcPts val="0"/>
              </a:spcBef>
              <a:spcAft>
                <a:spcPts val="0"/>
              </a:spcAft>
              <a:buClr>
                <a:srgbClr val="000000"/>
              </a:buClr>
              <a:buSzPts val="1100"/>
              <a:buFont typeface="Arial"/>
              <a:buNone/>
            </a:pPr>
            <a:r>
              <a:rPr b="0" i="0" lang="en-US" sz="1100" u="none" cap="none" strike="noStrike">
                <a:solidFill>
                  <a:srgbClr val="243B49"/>
                </a:solidFill>
                <a:latin typeface="Quicksand"/>
                <a:ea typeface="Quicksand"/>
                <a:cs typeface="Quicksand"/>
                <a:sym typeface="Quicksand"/>
              </a:rPr>
              <a:t>or advanced ML models.</a:t>
            </a:r>
            <a:endParaRPr b="0" i="0" sz="1100" u="none" cap="none" strike="noStrike">
              <a:solidFill>
                <a:srgbClr val="243B49"/>
              </a:solidFill>
              <a:latin typeface="Quicksand"/>
              <a:ea typeface="Quicksand"/>
              <a:cs typeface="Quicksand"/>
              <a:sym typeface="Quicksand"/>
            </a:endParaRPr>
          </a:p>
        </p:txBody>
      </p:sp>
      <p:pic>
        <p:nvPicPr>
          <p:cNvPr descr="A white machine with a camera and a microphone&#10;&#10;AI-generated content may be incorrect." id="275" name="Google Shape;275;p4"/>
          <p:cNvPicPr preferRelativeResize="0"/>
          <p:nvPr/>
        </p:nvPicPr>
        <p:blipFill rotWithShape="1">
          <a:blip r:embed="rId7">
            <a:alphaModFix/>
          </a:blip>
          <a:srcRect b="34038" l="0" r="0" t="9369"/>
          <a:stretch/>
        </p:blipFill>
        <p:spPr>
          <a:xfrm>
            <a:off x="6064359" y="1298421"/>
            <a:ext cx="2553033" cy="30946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
          <p:cNvSpPr txBox="1"/>
          <p:nvPr>
            <p:ph type="title"/>
          </p:nvPr>
        </p:nvSpPr>
        <p:spPr>
          <a:xfrm>
            <a:off x="581453" y="258124"/>
            <a:ext cx="3872783" cy="53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Project Objectives</a:t>
            </a:r>
            <a:endParaRPr/>
          </a:p>
        </p:txBody>
      </p:sp>
      <p:sp>
        <p:nvSpPr>
          <p:cNvPr id="281" name="Google Shape;281;p5"/>
          <p:cNvSpPr txBox="1"/>
          <p:nvPr>
            <p:ph idx="1" type="subTitle"/>
          </p:nvPr>
        </p:nvSpPr>
        <p:spPr>
          <a:xfrm>
            <a:off x="581453" y="1281544"/>
            <a:ext cx="6525930" cy="468258"/>
          </a:xfrm>
          <a:prstGeom prst="rect">
            <a:avLst/>
          </a:prstGeom>
          <a:noFill/>
          <a:ln>
            <a:noFill/>
          </a:ln>
        </p:spPr>
        <p:txBody>
          <a:bodyPr anchorCtr="0" anchor="ctr" bIns="91425" lIns="91425" spcFirstLastPara="1" rIns="91425" wrap="square" tIns="91425">
            <a:noAutofit/>
          </a:bodyPr>
          <a:lstStyle/>
          <a:p>
            <a:pPr indent="0" lvl="0" marL="0" rtl="0" algn="l">
              <a:lnSpc>
                <a:spcPct val="216666"/>
              </a:lnSpc>
              <a:spcBef>
                <a:spcPts val="0"/>
              </a:spcBef>
              <a:spcAft>
                <a:spcPts val="0"/>
              </a:spcAft>
              <a:buSzPts val="1400"/>
              <a:buNone/>
            </a:pPr>
            <a:r>
              <a:rPr lang="en-US" sz="1200">
                <a:solidFill>
                  <a:srgbClr val="444447"/>
                </a:solidFill>
                <a:latin typeface="Roboto"/>
                <a:ea typeface="Roboto"/>
                <a:cs typeface="Roboto"/>
                <a:sym typeface="Roboto"/>
              </a:rPr>
              <a:t>Integrate sensors (CO₂, VOC, Temp, Humidity, P.M) for accurate indoor air quality data.</a:t>
            </a:r>
            <a:endParaRPr sz="1200">
              <a:solidFill>
                <a:srgbClr val="444447"/>
              </a:solidFill>
            </a:endParaRPr>
          </a:p>
        </p:txBody>
      </p:sp>
      <p:sp>
        <p:nvSpPr>
          <p:cNvPr id="282" name="Google Shape;282;p5"/>
          <p:cNvSpPr txBox="1"/>
          <p:nvPr>
            <p:ph idx="2" type="subTitle"/>
          </p:nvPr>
        </p:nvSpPr>
        <p:spPr>
          <a:xfrm>
            <a:off x="571517" y="2199553"/>
            <a:ext cx="5937111" cy="627854"/>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US" sz="1200">
                <a:solidFill>
                  <a:srgbClr val="3E3E3E"/>
                </a:solidFill>
                <a:latin typeface="Roboto"/>
                <a:ea typeface="Roboto"/>
                <a:cs typeface="Roboto"/>
                <a:sym typeface="Roboto"/>
              </a:rPr>
              <a:t>Create a health index and enable automated control of HVAC/ventilation/purification systems.</a:t>
            </a:r>
            <a:endParaRPr sz="1200">
              <a:solidFill>
                <a:srgbClr val="3E3E3E"/>
              </a:solidFill>
            </a:endParaRPr>
          </a:p>
        </p:txBody>
      </p:sp>
      <p:sp>
        <p:nvSpPr>
          <p:cNvPr id="283" name="Google Shape;283;p5"/>
          <p:cNvSpPr txBox="1"/>
          <p:nvPr>
            <p:ph idx="3" type="subTitle"/>
          </p:nvPr>
        </p:nvSpPr>
        <p:spPr>
          <a:xfrm>
            <a:off x="602236" y="3308621"/>
            <a:ext cx="5798538" cy="544645"/>
          </a:xfrm>
          <a:prstGeom prst="rect">
            <a:avLst/>
          </a:prstGeom>
          <a:noFill/>
          <a:ln>
            <a:noFill/>
          </a:ln>
        </p:spPr>
        <p:txBody>
          <a:bodyPr anchorCtr="0" anchor="ctr" bIns="91425" lIns="91425" spcFirstLastPara="1" rIns="91425" wrap="square" tIns="91425">
            <a:noAutofit/>
          </a:bodyPr>
          <a:lstStyle/>
          <a:p>
            <a:pPr indent="0" lvl="0" marL="0" rtl="0" algn="l">
              <a:lnSpc>
                <a:spcPct val="216666"/>
              </a:lnSpc>
              <a:spcBef>
                <a:spcPts val="0"/>
              </a:spcBef>
              <a:spcAft>
                <a:spcPts val="0"/>
              </a:spcAft>
              <a:buSzPts val="1400"/>
              <a:buNone/>
            </a:pPr>
            <a:r>
              <a:rPr lang="en-US" sz="1200">
                <a:solidFill>
                  <a:srgbClr val="3E3E3E"/>
                </a:solidFill>
                <a:latin typeface="Roboto"/>
                <a:ea typeface="Roboto"/>
                <a:cs typeface="Roboto"/>
                <a:sym typeface="Roboto"/>
              </a:rPr>
              <a:t>Allow the robot to autonomously navigate and collect data from various locations.</a:t>
            </a:r>
            <a:endParaRPr sz="1200">
              <a:solidFill>
                <a:srgbClr val="3E3E3E"/>
              </a:solidFill>
            </a:endParaRPr>
          </a:p>
        </p:txBody>
      </p:sp>
      <p:sp>
        <p:nvSpPr>
          <p:cNvPr id="284" name="Google Shape;284;p5"/>
          <p:cNvSpPr txBox="1"/>
          <p:nvPr>
            <p:ph idx="4" type="subTitle"/>
          </p:nvPr>
        </p:nvSpPr>
        <p:spPr>
          <a:xfrm>
            <a:off x="581454" y="946417"/>
            <a:ext cx="4264896" cy="362837"/>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US" sz="1800"/>
              <a:t>Develop a Smart Robot Prototype</a:t>
            </a:r>
            <a:endParaRPr/>
          </a:p>
        </p:txBody>
      </p:sp>
      <p:sp>
        <p:nvSpPr>
          <p:cNvPr id="285" name="Google Shape;285;p5"/>
          <p:cNvSpPr txBox="1"/>
          <p:nvPr>
            <p:ph idx="5" type="subTitle"/>
          </p:nvPr>
        </p:nvSpPr>
        <p:spPr>
          <a:xfrm>
            <a:off x="581453" y="1763900"/>
            <a:ext cx="4264897" cy="39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41666"/>
              </a:lnSpc>
              <a:spcBef>
                <a:spcPts val="0"/>
              </a:spcBef>
              <a:spcAft>
                <a:spcPts val="0"/>
              </a:spcAft>
              <a:buSzPts val="2400"/>
              <a:buNone/>
            </a:pPr>
            <a:r>
              <a:rPr lang="en-US" sz="1800">
                <a:solidFill>
                  <a:schemeClr val="dk2"/>
                </a:solidFill>
                <a:latin typeface="Quicksand"/>
                <a:ea typeface="Quicksand"/>
                <a:cs typeface="Quicksand"/>
                <a:sym typeface="Quicksand"/>
              </a:rPr>
              <a:t>Implement Machine Learning Models</a:t>
            </a:r>
            <a:endParaRPr sz="1800">
              <a:solidFill>
                <a:schemeClr val="dk2"/>
              </a:solidFill>
              <a:latin typeface="Quicksand"/>
              <a:ea typeface="Quicksand"/>
              <a:cs typeface="Quicksand"/>
              <a:sym typeface="Quicksand"/>
            </a:endParaRPr>
          </a:p>
        </p:txBody>
      </p:sp>
      <p:sp>
        <p:nvSpPr>
          <p:cNvPr id="286" name="Google Shape;286;p5"/>
          <p:cNvSpPr txBox="1"/>
          <p:nvPr>
            <p:ph idx="6" type="subTitle"/>
          </p:nvPr>
        </p:nvSpPr>
        <p:spPr>
          <a:xfrm>
            <a:off x="602236" y="2890347"/>
            <a:ext cx="4244114" cy="393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41666"/>
              </a:lnSpc>
              <a:spcBef>
                <a:spcPts val="0"/>
              </a:spcBef>
              <a:spcAft>
                <a:spcPts val="0"/>
              </a:spcAft>
              <a:buSzPts val="2400"/>
              <a:buNone/>
            </a:pPr>
            <a:r>
              <a:rPr lang="en-US" sz="1800">
                <a:solidFill>
                  <a:schemeClr val="dk2"/>
                </a:solidFill>
                <a:latin typeface="Quicksand"/>
                <a:ea typeface="Quicksand"/>
                <a:cs typeface="Quicksand"/>
                <a:sym typeface="Quicksand"/>
              </a:rPr>
              <a:t>Ensure Mobile Monitoring Capability</a:t>
            </a:r>
            <a:endParaRPr sz="1800">
              <a:solidFill>
                <a:schemeClr val="dk2"/>
              </a:solidFill>
              <a:latin typeface="Quicksand"/>
              <a:ea typeface="Quicksand"/>
              <a:cs typeface="Quicksand"/>
              <a:sym typeface="Quicksand"/>
            </a:endParaRPr>
          </a:p>
        </p:txBody>
      </p:sp>
      <p:sp>
        <p:nvSpPr>
          <p:cNvPr id="287" name="Google Shape;287;p5"/>
          <p:cNvSpPr txBox="1"/>
          <p:nvPr>
            <p:ph idx="12" type="sldNum"/>
          </p:nvPr>
        </p:nvSpPr>
        <p:spPr>
          <a:xfrm>
            <a:off x="4297650" y="4602875"/>
            <a:ext cx="548700" cy="33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288" name="Google Shape;288;p5"/>
          <p:cNvSpPr txBox="1"/>
          <p:nvPr/>
        </p:nvSpPr>
        <p:spPr>
          <a:xfrm>
            <a:off x="602236" y="4241975"/>
            <a:ext cx="6622909" cy="468258"/>
          </a:xfrm>
          <a:prstGeom prst="rect">
            <a:avLst/>
          </a:prstGeom>
          <a:noFill/>
          <a:ln>
            <a:noFill/>
          </a:ln>
        </p:spPr>
        <p:txBody>
          <a:bodyPr anchorCtr="0" anchor="ctr" bIns="91425" lIns="91425" spcFirstLastPara="1" rIns="91425" wrap="square" tIns="91425">
            <a:noAutofit/>
          </a:bodyPr>
          <a:lstStyle/>
          <a:p>
            <a:pPr indent="0" lvl="0" marL="0" marR="0" rtl="0" algn="l">
              <a:lnSpc>
                <a:spcPct val="216666"/>
              </a:lnSpc>
              <a:spcBef>
                <a:spcPts val="0"/>
              </a:spcBef>
              <a:spcAft>
                <a:spcPts val="0"/>
              </a:spcAft>
              <a:buClr>
                <a:schemeClr val="dk1"/>
              </a:buClr>
              <a:buSzPts val="1400"/>
              <a:buFont typeface="Mulish"/>
              <a:buNone/>
            </a:pPr>
            <a:r>
              <a:rPr b="0" i="0" lang="en-US" sz="1200" u="none" cap="none" strike="noStrike">
                <a:solidFill>
                  <a:srgbClr val="3E3E3E"/>
                </a:solidFill>
                <a:latin typeface="Roboto"/>
                <a:ea typeface="Roboto"/>
                <a:cs typeface="Roboto"/>
                <a:sym typeface="Roboto"/>
              </a:rPr>
              <a:t>Enable easy integration of new sensors and advanced ML algorithms for future enhancements.</a:t>
            </a:r>
            <a:endParaRPr b="0" i="0" sz="1200" u="none" cap="none" strike="noStrike">
              <a:solidFill>
                <a:srgbClr val="3E3E3E"/>
              </a:solidFill>
              <a:latin typeface="Mulish"/>
              <a:ea typeface="Mulish"/>
              <a:cs typeface="Mulish"/>
              <a:sym typeface="Mulish"/>
            </a:endParaRPr>
          </a:p>
        </p:txBody>
      </p:sp>
      <p:sp>
        <p:nvSpPr>
          <p:cNvPr id="289" name="Google Shape;289;p5"/>
          <p:cNvSpPr txBox="1"/>
          <p:nvPr/>
        </p:nvSpPr>
        <p:spPr>
          <a:xfrm>
            <a:off x="581453" y="3895319"/>
            <a:ext cx="4264897" cy="410559"/>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41666"/>
              </a:lnSpc>
              <a:spcBef>
                <a:spcPts val="0"/>
              </a:spcBef>
              <a:spcAft>
                <a:spcPts val="0"/>
              </a:spcAft>
              <a:buClr>
                <a:schemeClr val="dk1"/>
              </a:buClr>
              <a:buSzPts val="2400"/>
              <a:buFont typeface="Bebas Neue"/>
              <a:buNone/>
            </a:pPr>
            <a:r>
              <a:rPr b="1" i="0" lang="en-US" sz="1800" u="none" cap="none" strike="noStrike">
                <a:solidFill>
                  <a:schemeClr val="dk2"/>
                </a:solidFill>
                <a:latin typeface="Quicksand"/>
                <a:ea typeface="Quicksand"/>
                <a:cs typeface="Quicksand"/>
                <a:sym typeface="Quicksand"/>
              </a:rPr>
              <a:t>Design for Modularity &amp; Scalability</a:t>
            </a:r>
            <a:endParaRPr b="1" i="0" sz="1800" u="none" cap="none" strike="noStrike">
              <a:solidFill>
                <a:schemeClr val="dk2"/>
              </a:solidFill>
              <a:latin typeface="Quicksand"/>
              <a:ea typeface="Quicksand"/>
              <a:cs typeface="Quicksand"/>
              <a:sym typeface="Quicksand"/>
            </a:endParaRPr>
          </a:p>
        </p:txBody>
      </p:sp>
      <p:pic>
        <p:nvPicPr>
          <p:cNvPr id="290" name="Google Shape;290;p5"/>
          <p:cNvPicPr preferRelativeResize="0"/>
          <p:nvPr/>
        </p:nvPicPr>
        <p:blipFill rotWithShape="1">
          <a:blip r:embed="rId3">
            <a:alphaModFix/>
          </a:blip>
          <a:srcRect b="0" l="0" r="0" t="0"/>
          <a:stretch/>
        </p:blipFill>
        <p:spPr>
          <a:xfrm>
            <a:off x="6645353" y="849597"/>
            <a:ext cx="2192670" cy="3050497"/>
          </a:xfrm>
          <a:prstGeom prst="roundRect">
            <a:avLst>
              <a:gd fmla="val 16667" name="adj"/>
            </a:avLst>
          </a:prstGeom>
          <a:noFill/>
          <a:ln cap="flat" cmpd="sng" w="9525">
            <a:solidFill>
              <a:schemeClr val="dk1"/>
            </a:solidFill>
            <a:prstDash val="solid"/>
            <a:round/>
            <a:headEnd len="sm" w="sm" type="none"/>
            <a:tailEnd len="sm" w="sm" type="none"/>
          </a:ln>
          <a:effectLst>
            <a:outerShdw blurRad="76200" rotWithShape="0" algn="tl" dir="7800000" dist="38100">
              <a:srgbClr val="000000">
                <a:alpha val="40000"/>
              </a:srgbClr>
            </a:outerShdw>
          </a:effectLst>
        </p:spPr>
      </p:pic>
      <p:cxnSp>
        <p:nvCxnSpPr>
          <p:cNvPr id="291" name="Google Shape;291;p5"/>
          <p:cNvCxnSpPr/>
          <p:nvPr/>
        </p:nvCxnSpPr>
        <p:spPr>
          <a:xfrm>
            <a:off x="6576990" y="1721830"/>
            <a:ext cx="0" cy="1365317"/>
          </a:xfrm>
          <a:prstGeom prst="straightConnector1">
            <a:avLst/>
          </a:prstGeom>
          <a:noFill/>
          <a:ln cap="flat" cmpd="sng" w="19050">
            <a:solidFill>
              <a:schemeClr val="lt1"/>
            </a:solidFill>
            <a:prstDash val="solid"/>
            <a:round/>
            <a:headEnd len="med" w="med" type="oval"/>
            <a:tailEnd len="med" w="med" type="oval"/>
          </a:ln>
        </p:spPr>
      </p:cxnSp>
      <p:cxnSp>
        <p:nvCxnSpPr>
          <p:cNvPr id="292" name="Google Shape;292;p5"/>
          <p:cNvCxnSpPr/>
          <p:nvPr/>
        </p:nvCxnSpPr>
        <p:spPr>
          <a:xfrm rot="10800000">
            <a:off x="7001452" y="788524"/>
            <a:ext cx="1491384" cy="0"/>
          </a:xfrm>
          <a:prstGeom prst="straightConnector1">
            <a:avLst/>
          </a:prstGeom>
          <a:noFill/>
          <a:ln cap="flat" cmpd="sng" w="19050">
            <a:solidFill>
              <a:schemeClr val="lt1"/>
            </a:solidFill>
            <a:prstDash val="solid"/>
            <a:round/>
            <a:headEnd len="med" w="med" type="oval"/>
            <a:tailEnd len="med" w="med" type="oval"/>
          </a:ln>
        </p:spPr>
      </p:cxnSp>
      <p:cxnSp>
        <p:nvCxnSpPr>
          <p:cNvPr id="293" name="Google Shape;293;p5"/>
          <p:cNvCxnSpPr/>
          <p:nvPr/>
        </p:nvCxnSpPr>
        <p:spPr>
          <a:xfrm rot="10800000">
            <a:off x="6995996" y="3947360"/>
            <a:ext cx="1491384" cy="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
          <p:cNvSpPr txBox="1"/>
          <p:nvPr>
            <p:ph type="title"/>
          </p:nvPr>
        </p:nvSpPr>
        <p:spPr>
          <a:xfrm>
            <a:off x="969900" y="546864"/>
            <a:ext cx="7204200" cy="53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latin typeface="Quicksand"/>
                <a:ea typeface="Quicksand"/>
                <a:cs typeface="Quicksand"/>
                <a:sym typeface="Quicksand"/>
              </a:rPr>
              <a:t>Existing Systems &amp; Gaps</a:t>
            </a:r>
            <a:endParaRPr>
              <a:latin typeface="Quicksand"/>
              <a:ea typeface="Quicksand"/>
              <a:cs typeface="Quicksand"/>
              <a:sym typeface="Quicksand"/>
            </a:endParaRPr>
          </a:p>
        </p:txBody>
      </p:sp>
      <p:sp>
        <p:nvSpPr>
          <p:cNvPr id="299" name="Google Shape;299;p6"/>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US">
                <a:latin typeface="Quicksand"/>
                <a:ea typeface="Quicksand"/>
                <a:cs typeface="Quicksand"/>
                <a:sym typeface="Quicksand"/>
              </a:rPr>
              <a:t>‹#›</a:t>
            </a:fld>
            <a:endParaRPr>
              <a:latin typeface="Quicksand"/>
              <a:ea typeface="Quicksand"/>
              <a:cs typeface="Quicksand"/>
              <a:sym typeface="Quicksand"/>
            </a:endParaRPr>
          </a:p>
        </p:txBody>
      </p:sp>
      <p:cxnSp>
        <p:nvCxnSpPr>
          <p:cNvPr id="300" name="Google Shape;300;p6"/>
          <p:cNvCxnSpPr/>
          <p:nvPr/>
        </p:nvCxnSpPr>
        <p:spPr>
          <a:xfrm flipH="1" rot="10800000">
            <a:off x="2553150" y="1082414"/>
            <a:ext cx="4037700" cy="6600"/>
          </a:xfrm>
          <a:prstGeom prst="straightConnector1">
            <a:avLst/>
          </a:prstGeom>
          <a:noFill/>
          <a:ln cap="flat" cmpd="sng" w="19050">
            <a:solidFill>
              <a:schemeClr val="lt1"/>
            </a:solidFill>
            <a:prstDash val="solid"/>
            <a:round/>
            <a:headEnd len="med" w="med" type="oval"/>
            <a:tailEnd len="med" w="med" type="oval"/>
          </a:ln>
        </p:spPr>
      </p:cxnSp>
      <p:cxnSp>
        <p:nvCxnSpPr>
          <p:cNvPr id="301" name="Google Shape;301;p6"/>
          <p:cNvCxnSpPr/>
          <p:nvPr/>
        </p:nvCxnSpPr>
        <p:spPr>
          <a:xfrm flipH="1" rot="10800000">
            <a:off x="2553150" y="484289"/>
            <a:ext cx="4037700" cy="6600"/>
          </a:xfrm>
          <a:prstGeom prst="straightConnector1">
            <a:avLst/>
          </a:prstGeom>
          <a:noFill/>
          <a:ln cap="flat" cmpd="sng" w="19050">
            <a:solidFill>
              <a:schemeClr val="lt1"/>
            </a:solidFill>
            <a:prstDash val="solid"/>
            <a:round/>
            <a:headEnd len="med" w="med" type="oval"/>
            <a:tailEnd len="med" w="med" type="oval"/>
          </a:ln>
        </p:spPr>
      </p:cxnSp>
      <p:sp>
        <p:nvSpPr>
          <p:cNvPr id="302" name="Google Shape;302;p6"/>
          <p:cNvSpPr/>
          <p:nvPr/>
        </p:nvSpPr>
        <p:spPr>
          <a:xfrm>
            <a:off x="1480770" y="1348535"/>
            <a:ext cx="2655797" cy="369268"/>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1B587D"/>
              </a:buClr>
              <a:buSzPts val="1600"/>
              <a:buFont typeface="Arial"/>
              <a:buNone/>
            </a:pPr>
            <a:r>
              <a:rPr b="0" i="0" lang="en-US" sz="1600" u="none" cap="none" strike="noStrike">
                <a:solidFill>
                  <a:srgbClr val="1B587D"/>
                </a:solidFill>
                <a:latin typeface="Quicksand"/>
                <a:ea typeface="Quicksand"/>
                <a:cs typeface="Quicksand"/>
                <a:sym typeface="Quicksand"/>
              </a:rPr>
              <a:t>Fixed Sensors</a:t>
            </a:r>
            <a:endParaRPr b="0" i="0" sz="1600" u="none" cap="none" strike="noStrike">
              <a:solidFill>
                <a:srgbClr val="1B587D"/>
              </a:solidFill>
              <a:latin typeface="Quicksand"/>
              <a:ea typeface="Quicksand"/>
              <a:cs typeface="Quicksand"/>
              <a:sym typeface="Quicksand"/>
            </a:endParaRPr>
          </a:p>
        </p:txBody>
      </p:sp>
      <p:sp>
        <p:nvSpPr>
          <p:cNvPr id="303" name="Google Shape;303;p6"/>
          <p:cNvSpPr/>
          <p:nvPr/>
        </p:nvSpPr>
        <p:spPr>
          <a:xfrm>
            <a:off x="1176665" y="1833075"/>
            <a:ext cx="3120985" cy="829489"/>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5213F"/>
              </a:buClr>
              <a:buSzPts val="1200"/>
              <a:buFont typeface="Arial"/>
              <a:buNone/>
            </a:pPr>
            <a:r>
              <a:rPr b="0" i="0" lang="en-US" sz="1200" u="none" cap="none" strike="noStrike">
                <a:solidFill>
                  <a:srgbClr val="15213F"/>
                </a:solidFill>
                <a:latin typeface="Roboto"/>
                <a:ea typeface="Roboto"/>
                <a:cs typeface="Roboto"/>
                <a:sym typeface="Roboto"/>
              </a:rPr>
              <a:t>Limited coverage, cannot detect localized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15213F"/>
              </a:buClr>
              <a:buSzPts val="1200"/>
              <a:buFont typeface="Arial"/>
              <a:buNone/>
            </a:pPr>
            <a:r>
              <a:rPr b="0" i="0" lang="en-US" sz="1200" u="none" cap="none" strike="noStrike">
                <a:solidFill>
                  <a:srgbClr val="15213F"/>
                </a:solidFill>
                <a:latin typeface="Roboto"/>
                <a:ea typeface="Roboto"/>
                <a:cs typeface="Roboto"/>
                <a:sym typeface="Roboto"/>
              </a:rPr>
              <a:t>issues effectively.</a:t>
            </a:r>
            <a:endParaRPr b="0" i="0" sz="1200" u="none" cap="none" strike="noStrike">
              <a:solidFill>
                <a:srgbClr val="000000"/>
              </a:solidFill>
              <a:latin typeface="Roboto"/>
              <a:ea typeface="Roboto"/>
              <a:cs typeface="Roboto"/>
              <a:sym typeface="Roboto"/>
            </a:endParaRPr>
          </a:p>
        </p:txBody>
      </p:sp>
      <p:pic>
        <p:nvPicPr>
          <p:cNvPr descr="preencoded.png" id="304" name="Google Shape;304;p6"/>
          <p:cNvPicPr preferRelativeResize="0"/>
          <p:nvPr/>
        </p:nvPicPr>
        <p:blipFill rotWithShape="1">
          <a:blip r:embed="rId3">
            <a:alphaModFix/>
          </a:blip>
          <a:srcRect b="0" l="0" r="0" t="0"/>
          <a:stretch/>
        </p:blipFill>
        <p:spPr>
          <a:xfrm>
            <a:off x="619082" y="1182351"/>
            <a:ext cx="701635" cy="701635"/>
          </a:xfrm>
          <a:prstGeom prst="rect">
            <a:avLst/>
          </a:prstGeom>
          <a:noFill/>
          <a:ln>
            <a:noFill/>
          </a:ln>
        </p:spPr>
      </p:pic>
      <p:sp>
        <p:nvSpPr>
          <p:cNvPr id="305" name="Google Shape;305;p6"/>
          <p:cNvSpPr/>
          <p:nvPr/>
        </p:nvSpPr>
        <p:spPr>
          <a:xfrm>
            <a:off x="5770615" y="1313498"/>
            <a:ext cx="2655797" cy="369268"/>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1B587D"/>
              </a:buClr>
              <a:buSzPts val="1600"/>
              <a:buFont typeface="Arial"/>
              <a:buNone/>
            </a:pPr>
            <a:r>
              <a:rPr b="0" i="0" lang="en-US" sz="1600" u="none" cap="none" strike="noStrike">
                <a:solidFill>
                  <a:srgbClr val="1B587D"/>
                </a:solidFill>
                <a:latin typeface="Quicksand"/>
                <a:ea typeface="Quicksand"/>
                <a:cs typeface="Quicksand"/>
                <a:sym typeface="Quicksand"/>
              </a:rPr>
              <a:t>Basic HVAC Systems</a:t>
            </a:r>
            <a:endParaRPr b="0" i="0" sz="1600" u="none" cap="none" strike="noStrike">
              <a:solidFill>
                <a:srgbClr val="1B587D"/>
              </a:solidFill>
              <a:latin typeface="Quicksand"/>
              <a:ea typeface="Quicksand"/>
              <a:cs typeface="Quicksand"/>
              <a:sym typeface="Quicksand"/>
            </a:endParaRPr>
          </a:p>
        </p:txBody>
      </p:sp>
      <p:sp>
        <p:nvSpPr>
          <p:cNvPr id="306" name="Google Shape;306;p6"/>
          <p:cNvSpPr/>
          <p:nvPr/>
        </p:nvSpPr>
        <p:spPr>
          <a:xfrm>
            <a:off x="5408772" y="1734889"/>
            <a:ext cx="2839922" cy="756404"/>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5213F"/>
              </a:buClr>
              <a:buSzPts val="1200"/>
              <a:buFont typeface="Arial"/>
              <a:buNone/>
            </a:pPr>
            <a:r>
              <a:rPr b="0" i="0" lang="en-US" sz="1200" u="none" cap="none" strike="noStrike">
                <a:solidFill>
                  <a:srgbClr val="15213F"/>
                </a:solidFill>
                <a:latin typeface="Roboto"/>
                <a:ea typeface="Roboto"/>
                <a:cs typeface="Roboto"/>
                <a:sym typeface="Roboto"/>
              </a:rPr>
              <a:t>Lack intelligent, real-time adjustments based on air quality data.</a:t>
            </a:r>
            <a:endParaRPr b="0" i="0" sz="1200" u="none" cap="none" strike="noStrike">
              <a:solidFill>
                <a:srgbClr val="000000"/>
              </a:solidFill>
              <a:latin typeface="Roboto"/>
              <a:ea typeface="Roboto"/>
              <a:cs typeface="Roboto"/>
              <a:sym typeface="Roboto"/>
            </a:endParaRPr>
          </a:p>
        </p:txBody>
      </p:sp>
      <p:pic>
        <p:nvPicPr>
          <p:cNvPr descr="preencoded.png" id="307" name="Google Shape;307;p6"/>
          <p:cNvPicPr preferRelativeResize="0"/>
          <p:nvPr/>
        </p:nvPicPr>
        <p:blipFill rotWithShape="1">
          <a:blip r:embed="rId4">
            <a:alphaModFix/>
          </a:blip>
          <a:srcRect b="0" l="0" r="0" t="0"/>
          <a:stretch/>
        </p:blipFill>
        <p:spPr>
          <a:xfrm>
            <a:off x="5007435" y="1319872"/>
            <a:ext cx="506255" cy="506255"/>
          </a:xfrm>
          <a:prstGeom prst="rect">
            <a:avLst/>
          </a:prstGeom>
          <a:noFill/>
          <a:ln>
            <a:noFill/>
          </a:ln>
        </p:spPr>
      </p:pic>
      <p:sp>
        <p:nvSpPr>
          <p:cNvPr id="308" name="Google Shape;308;p6"/>
          <p:cNvSpPr/>
          <p:nvPr/>
        </p:nvSpPr>
        <p:spPr>
          <a:xfrm>
            <a:off x="555157" y="2851988"/>
            <a:ext cx="7871255" cy="922600"/>
          </a:xfrm>
          <a:prstGeom prst="rect">
            <a:avLst/>
          </a:prstGeom>
          <a:noFill/>
          <a:ln>
            <a:noFill/>
          </a:ln>
        </p:spPr>
        <p:txBody>
          <a:bodyPr anchorCtr="0" anchor="t" bIns="0" lIns="0" spcFirstLastPara="1" rIns="0" wrap="square" tIns="0">
            <a:noAutofit/>
          </a:bodyPr>
          <a:lstStyle/>
          <a:p>
            <a:pPr indent="0" lvl="0" marL="0" marR="0" rtl="0" algn="l">
              <a:lnSpc>
                <a:spcPct val="237500"/>
              </a:lnSpc>
              <a:spcBef>
                <a:spcPts val="0"/>
              </a:spcBef>
              <a:spcAft>
                <a:spcPts val="0"/>
              </a:spcAft>
              <a:buClr>
                <a:srgbClr val="15213F"/>
              </a:buClr>
              <a:buSzPts val="1200"/>
              <a:buFont typeface="Arial"/>
              <a:buNone/>
            </a:pPr>
            <a:r>
              <a:rPr b="0" i="0" lang="en-US" sz="1200" u="none" cap="none" strike="noStrike">
                <a:solidFill>
                  <a:srgbClr val="15213F"/>
                </a:solidFill>
                <a:latin typeface="Roboto"/>
                <a:ea typeface="Roboto"/>
                <a:cs typeface="Roboto"/>
                <a:sym typeface="Roboto"/>
              </a:rPr>
              <a:t>Current solutions often miss the nuances of indoor environmental control. Our robot aims to fill these gaps by offering dynamic, mobile, and intelligent monitoring and response.</a:t>
            </a:r>
            <a:endParaRPr b="0" i="0" sz="1200" u="none" cap="none" strike="noStrike">
              <a:solidFill>
                <a:srgbClr val="000000"/>
              </a:solidFill>
              <a:latin typeface="Roboto"/>
              <a:ea typeface="Roboto"/>
              <a:cs typeface="Roboto"/>
              <a:sym typeface="Roboto"/>
            </a:endParaRPr>
          </a:p>
        </p:txBody>
      </p:sp>
      <p:pic>
        <p:nvPicPr>
          <p:cNvPr descr="preencoded.png" id="309" name="Google Shape;309;p6"/>
          <p:cNvPicPr preferRelativeResize="0"/>
          <p:nvPr/>
        </p:nvPicPr>
        <p:blipFill rotWithShape="1">
          <a:blip r:embed="rId5">
            <a:alphaModFix/>
          </a:blip>
          <a:srcRect b="0" l="0" r="0" t="0"/>
          <a:stretch/>
        </p:blipFill>
        <p:spPr>
          <a:xfrm>
            <a:off x="451005" y="4044015"/>
            <a:ext cx="725660" cy="725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
          <p:cNvSpPr txBox="1"/>
          <p:nvPr>
            <p:ph type="title"/>
          </p:nvPr>
        </p:nvSpPr>
        <p:spPr>
          <a:xfrm>
            <a:off x="589056" y="382131"/>
            <a:ext cx="3708594" cy="7729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600"/>
              <a:buNone/>
            </a:pPr>
            <a:r>
              <a:rPr lang="en-US" sz="3000">
                <a:solidFill>
                  <a:srgbClr val="1B587D"/>
                </a:solidFill>
              </a:rPr>
              <a:t>Current Progress</a:t>
            </a:r>
            <a:endParaRPr sz="3000">
              <a:solidFill>
                <a:srgbClr val="1B587D"/>
              </a:solidFill>
            </a:endParaRPr>
          </a:p>
        </p:txBody>
      </p:sp>
      <p:sp>
        <p:nvSpPr>
          <p:cNvPr id="315" name="Google Shape;315;p7"/>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sz="1200"/>
              <a:t>‹#›</a:t>
            </a:fld>
            <a:endParaRPr sz="1200"/>
          </a:p>
        </p:txBody>
      </p:sp>
      <p:cxnSp>
        <p:nvCxnSpPr>
          <p:cNvPr id="316" name="Google Shape;316;p7"/>
          <p:cNvCxnSpPr/>
          <p:nvPr/>
        </p:nvCxnSpPr>
        <p:spPr>
          <a:xfrm flipH="1" rot="10800000">
            <a:off x="206727" y="2900027"/>
            <a:ext cx="8784873" cy="6133"/>
          </a:xfrm>
          <a:prstGeom prst="straightConnector1">
            <a:avLst/>
          </a:prstGeom>
          <a:noFill/>
          <a:ln cap="flat" cmpd="sng" w="76200">
            <a:solidFill>
              <a:srgbClr val="1B587D"/>
            </a:solidFill>
            <a:prstDash val="solid"/>
            <a:round/>
            <a:headEnd len="sm" w="sm" type="none"/>
            <a:tailEnd len="med" w="med" type="stealth"/>
          </a:ln>
        </p:spPr>
      </p:cxnSp>
      <p:cxnSp>
        <p:nvCxnSpPr>
          <p:cNvPr id="317" name="Google Shape;317;p7"/>
          <p:cNvCxnSpPr/>
          <p:nvPr/>
        </p:nvCxnSpPr>
        <p:spPr>
          <a:xfrm>
            <a:off x="1838148" y="2350092"/>
            <a:ext cx="0" cy="556068"/>
          </a:xfrm>
          <a:prstGeom prst="straightConnector1">
            <a:avLst/>
          </a:prstGeom>
          <a:noFill/>
          <a:ln cap="flat" cmpd="sng" w="57150">
            <a:solidFill>
              <a:srgbClr val="1B587D"/>
            </a:solidFill>
            <a:prstDash val="solid"/>
            <a:miter lim="800000"/>
            <a:headEnd len="sm" w="sm" type="none"/>
            <a:tailEnd len="sm" w="sm" type="none"/>
          </a:ln>
        </p:spPr>
      </p:cxnSp>
      <p:sp>
        <p:nvSpPr>
          <p:cNvPr id="318" name="Google Shape;318;p7"/>
          <p:cNvSpPr txBox="1"/>
          <p:nvPr/>
        </p:nvSpPr>
        <p:spPr>
          <a:xfrm>
            <a:off x="1473497" y="2958273"/>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30/04/2025</a:t>
            </a:r>
            <a:endParaRPr b="1" i="0" sz="1200" u="none" cap="none" strike="noStrike">
              <a:solidFill>
                <a:srgbClr val="191919"/>
              </a:solidFill>
              <a:latin typeface="Quicksand"/>
              <a:ea typeface="Quicksand"/>
              <a:cs typeface="Quicksand"/>
              <a:sym typeface="Quicksand"/>
            </a:endParaRPr>
          </a:p>
        </p:txBody>
      </p:sp>
      <p:sp>
        <p:nvSpPr>
          <p:cNvPr id="319" name="Google Shape;319;p7"/>
          <p:cNvSpPr txBox="1"/>
          <p:nvPr/>
        </p:nvSpPr>
        <p:spPr>
          <a:xfrm>
            <a:off x="3387483" y="5203563"/>
            <a:ext cx="1820334" cy="65510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20" name="Google Shape;320;p7"/>
          <p:cNvCxnSpPr/>
          <p:nvPr/>
        </p:nvCxnSpPr>
        <p:spPr>
          <a:xfrm>
            <a:off x="3160357" y="2911893"/>
            <a:ext cx="0" cy="553283"/>
          </a:xfrm>
          <a:prstGeom prst="straightConnector1">
            <a:avLst/>
          </a:prstGeom>
          <a:noFill/>
          <a:ln cap="flat" cmpd="sng" w="57150">
            <a:solidFill>
              <a:srgbClr val="1B587D"/>
            </a:solidFill>
            <a:prstDash val="solid"/>
            <a:miter lim="800000"/>
            <a:headEnd len="sm" w="sm" type="none"/>
            <a:tailEnd len="sm" w="sm" type="none"/>
          </a:ln>
        </p:spPr>
      </p:cxnSp>
      <p:sp>
        <p:nvSpPr>
          <p:cNvPr id="321" name="Google Shape;321;p7"/>
          <p:cNvSpPr txBox="1"/>
          <p:nvPr/>
        </p:nvSpPr>
        <p:spPr>
          <a:xfrm>
            <a:off x="2720011" y="2549506"/>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04/05/2025</a:t>
            </a:r>
            <a:endParaRPr b="1" i="0" sz="1200" u="none" cap="none" strike="noStrike">
              <a:solidFill>
                <a:srgbClr val="191919"/>
              </a:solidFill>
              <a:latin typeface="Quicksand"/>
              <a:ea typeface="Quicksand"/>
              <a:cs typeface="Quicksand"/>
              <a:sym typeface="Quicksand"/>
            </a:endParaRPr>
          </a:p>
        </p:txBody>
      </p:sp>
      <p:cxnSp>
        <p:nvCxnSpPr>
          <p:cNvPr id="322" name="Google Shape;322;p7"/>
          <p:cNvCxnSpPr/>
          <p:nvPr/>
        </p:nvCxnSpPr>
        <p:spPr>
          <a:xfrm>
            <a:off x="4297650" y="2355825"/>
            <a:ext cx="0" cy="556068"/>
          </a:xfrm>
          <a:prstGeom prst="straightConnector1">
            <a:avLst/>
          </a:prstGeom>
          <a:noFill/>
          <a:ln cap="flat" cmpd="sng" w="57150">
            <a:solidFill>
              <a:srgbClr val="1B587D"/>
            </a:solidFill>
            <a:prstDash val="solid"/>
            <a:miter lim="800000"/>
            <a:headEnd len="sm" w="sm" type="none"/>
            <a:tailEnd len="sm" w="sm" type="none"/>
          </a:ln>
        </p:spPr>
      </p:cxnSp>
      <p:sp>
        <p:nvSpPr>
          <p:cNvPr id="323" name="Google Shape;323;p7"/>
          <p:cNvSpPr txBox="1"/>
          <p:nvPr/>
        </p:nvSpPr>
        <p:spPr>
          <a:xfrm>
            <a:off x="3887674" y="2949437"/>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10/05/2025</a:t>
            </a:r>
            <a:endParaRPr b="1" i="0" sz="1200" u="none" cap="none" strike="noStrike">
              <a:solidFill>
                <a:srgbClr val="191919"/>
              </a:solidFill>
              <a:latin typeface="Quicksand"/>
              <a:ea typeface="Quicksand"/>
              <a:cs typeface="Quicksand"/>
              <a:sym typeface="Quicksand"/>
            </a:endParaRPr>
          </a:p>
        </p:txBody>
      </p:sp>
      <p:cxnSp>
        <p:nvCxnSpPr>
          <p:cNvPr id="324" name="Google Shape;324;p7"/>
          <p:cNvCxnSpPr/>
          <p:nvPr/>
        </p:nvCxnSpPr>
        <p:spPr>
          <a:xfrm>
            <a:off x="6015570" y="2900027"/>
            <a:ext cx="0" cy="553283"/>
          </a:xfrm>
          <a:prstGeom prst="straightConnector1">
            <a:avLst/>
          </a:prstGeom>
          <a:noFill/>
          <a:ln cap="flat" cmpd="sng" w="57150">
            <a:solidFill>
              <a:srgbClr val="1B587D"/>
            </a:solidFill>
            <a:prstDash val="solid"/>
            <a:miter lim="800000"/>
            <a:headEnd len="sm" w="sm" type="none"/>
            <a:tailEnd len="sm" w="sm" type="none"/>
          </a:ln>
        </p:spPr>
      </p:cxnSp>
      <p:sp>
        <p:nvSpPr>
          <p:cNvPr id="325" name="Google Shape;325;p7"/>
          <p:cNvSpPr txBox="1"/>
          <p:nvPr/>
        </p:nvSpPr>
        <p:spPr>
          <a:xfrm>
            <a:off x="5513907" y="2557629"/>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03/06/2025</a:t>
            </a:r>
            <a:endParaRPr b="1" i="0" sz="1200" u="none" cap="none" strike="noStrike">
              <a:solidFill>
                <a:srgbClr val="191919"/>
              </a:solidFill>
              <a:latin typeface="Quicksand"/>
              <a:ea typeface="Quicksand"/>
              <a:cs typeface="Quicksand"/>
              <a:sym typeface="Quicksand"/>
            </a:endParaRPr>
          </a:p>
        </p:txBody>
      </p:sp>
      <p:cxnSp>
        <p:nvCxnSpPr>
          <p:cNvPr id="326" name="Google Shape;326;p7"/>
          <p:cNvCxnSpPr/>
          <p:nvPr/>
        </p:nvCxnSpPr>
        <p:spPr>
          <a:xfrm>
            <a:off x="7347484" y="2350092"/>
            <a:ext cx="0" cy="556068"/>
          </a:xfrm>
          <a:prstGeom prst="straightConnector1">
            <a:avLst/>
          </a:prstGeom>
          <a:noFill/>
          <a:ln cap="flat" cmpd="sng" w="57150">
            <a:solidFill>
              <a:srgbClr val="1B587D"/>
            </a:solidFill>
            <a:prstDash val="solid"/>
            <a:miter lim="800000"/>
            <a:headEnd len="sm" w="sm" type="none"/>
            <a:tailEnd len="sm" w="sm" type="none"/>
          </a:ln>
        </p:spPr>
      </p:cxnSp>
      <p:sp>
        <p:nvSpPr>
          <p:cNvPr id="327" name="Google Shape;327;p7"/>
          <p:cNvSpPr txBox="1"/>
          <p:nvPr/>
        </p:nvSpPr>
        <p:spPr>
          <a:xfrm>
            <a:off x="6890354" y="2942480"/>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04/06/2025</a:t>
            </a:r>
            <a:endParaRPr b="1" i="0" sz="1200" u="none" cap="none" strike="noStrike">
              <a:solidFill>
                <a:srgbClr val="191919"/>
              </a:solidFill>
              <a:latin typeface="Quicksand"/>
              <a:ea typeface="Quicksand"/>
              <a:cs typeface="Quicksand"/>
              <a:sym typeface="Quicksand"/>
            </a:endParaRPr>
          </a:p>
        </p:txBody>
      </p:sp>
      <p:cxnSp>
        <p:nvCxnSpPr>
          <p:cNvPr id="328" name="Google Shape;328;p7"/>
          <p:cNvCxnSpPr/>
          <p:nvPr/>
        </p:nvCxnSpPr>
        <p:spPr>
          <a:xfrm>
            <a:off x="730939" y="2929581"/>
            <a:ext cx="0" cy="553283"/>
          </a:xfrm>
          <a:prstGeom prst="straightConnector1">
            <a:avLst/>
          </a:prstGeom>
          <a:noFill/>
          <a:ln cap="flat" cmpd="sng" w="57150">
            <a:solidFill>
              <a:srgbClr val="1B587D"/>
            </a:solidFill>
            <a:prstDash val="solid"/>
            <a:miter lim="800000"/>
            <a:headEnd len="sm" w="sm" type="none"/>
            <a:tailEnd len="sm" w="sm" type="none"/>
          </a:ln>
        </p:spPr>
      </p:cxnSp>
      <p:sp>
        <p:nvSpPr>
          <p:cNvPr id="329" name="Google Shape;329;p7"/>
          <p:cNvSpPr txBox="1"/>
          <p:nvPr/>
        </p:nvSpPr>
        <p:spPr>
          <a:xfrm>
            <a:off x="267703" y="2563101"/>
            <a:ext cx="129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91919"/>
              </a:buClr>
              <a:buSzPts val="1200"/>
              <a:buFont typeface="Arial"/>
              <a:buNone/>
            </a:pPr>
            <a:r>
              <a:rPr b="1" i="0" lang="en-US" sz="1200" u="none" cap="none" strike="noStrike">
                <a:solidFill>
                  <a:srgbClr val="191919"/>
                </a:solidFill>
                <a:latin typeface="Quicksand"/>
                <a:ea typeface="Quicksand"/>
                <a:cs typeface="Quicksand"/>
                <a:sym typeface="Quicksand"/>
              </a:rPr>
              <a:t>26/03/2025</a:t>
            </a:r>
            <a:endParaRPr b="1" i="0" sz="1200" u="none" cap="none" strike="noStrike">
              <a:solidFill>
                <a:srgbClr val="191919"/>
              </a:solidFill>
              <a:latin typeface="Quicksand"/>
              <a:ea typeface="Quicksand"/>
              <a:cs typeface="Quicksand"/>
              <a:sym typeface="Quicksand"/>
            </a:endParaRPr>
          </a:p>
        </p:txBody>
      </p:sp>
      <p:sp>
        <p:nvSpPr>
          <p:cNvPr id="330" name="Google Shape;330;p7"/>
          <p:cNvSpPr txBox="1"/>
          <p:nvPr/>
        </p:nvSpPr>
        <p:spPr>
          <a:xfrm>
            <a:off x="156337" y="3482864"/>
            <a:ext cx="18152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Meeting with Or and Dima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B587D"/>
              </a:solidFill>
              <a:latin typeface="Quicksand"/>
              <a:ea typeface="Quicksand"/>
              <a:cs typeface="Quicksand"/>
              <a:sym typeface="Quicksand"/>
            </a:endParaRPr>
          </a:p>
        </p:txBody>
      </p:sp>
      <p:sp>
        <p:nvSpPr>
          <p:cNvPr id="331" name="Google Shape;331;p7"/>
          <p:cNvSpPr txBox="1"/>
          <p:nvPr/>
        </p:nvSpPr>
        <p:spPr>
          <a:xfrm>
            <a:off x="172177" y="3865691"/>
            <a:ext cx="260592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Learned about the project, architecture and received all the needed data and tools.</a:t>
            </a:r>
            <a:endParaRPr b="0" i="0" sz="1200" u="none" cap="none" strike="noStrike">
              <a:solidFill>
                <a:srgbClr val="000000"/>
              </a:solidFill>
              <a:latin typeface="Roboto"/>
              <a:ea typeface="Roboto"/>
              <a:cs typeface="Roboto"/>
              <a:sym typeface="Roboto"/>
            </a:endParaRPr>
          </a:p>
        </p:txBody>
      </p:sp>
      <p:sp>
        <p:nvSpPr>
          <p:cNvPr id="332" name="Google Shape;332;p7"/>
          <p:cNvSpPr txBox="1"/>
          <p:nvPr/>
        </p:nvSpPr>
        <p:spPr>
          <a:xfrm>
            <a:off x="634743" y="1422771"/>
            <a:ext cx="19660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First meeting with Kari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1B587D"/>
              </a:solidFill>
              <a:latin typeface="Quicksand"/>
              <a:ea typeface="Quicksand"/>
              <a:cs typeface="Quicksand"/>
              <a:sym typeface="Quicksand"/>
            </a:endParaRPr>
          </a:p>
        </p:txBody>
      </p:sp>
      <p:sp>
        <p:nvSpPr>
          <p:cNvPr id="333" name="Google Shape;333;p7"/>
          <p:cNvSpPr txBox="1"/>
          <p:nvPr/>
        </p:nvSpPr>
        <p:spPr>
          <a:xfrm>
            <a:off x="634743" y="1684335"/>
            <a:ext cx="260592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Talked about the current project status, discussed ideas and got our first assignment</a:t>
            </a:r>
            <a:endParaRPr b="0" i="0" sz="1200" u="none" cap="none" strike="noStrike">
              <a:solidFill>
                <a:srgbClr val="000000"/>
              </a:solidFill>
              <a:latin typeface="Roboto"/>
              <a:ea typeface="Roboto"/>
              <a:cs typeface="Roboto"/>
              <a:sym typeface="Roboto"/>
            </a:endParaRPr>
          </a:p>
        </p:txBody>
      </p:sp>
      <p:sp>
        <p:nvSpPr>
          <p:cNvPr id="334" name="Google Shape;334;p7"/>
          <p:cNvSpPr txBox="1"/>
          <p:nvPr/>
        </p:nvSpPr>
        <p:spPr>
          <a:xfrm>
            <a:off x="2597000" y="3426813"/>
            <a:ext cx="17346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Started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researching</a:t>
            </a:r>
            <a:endParaRPr b="0" i="0" sz="1200" u="none" cap="none" strike="noStrike">
              <a:solidFill>
                <a:srgbClr val="1B587D"/>
              </a:solidFill>
              <a:latin typeface="Quicksand"/>
              <a:ea typeface="Quicksand"/>
              <a:cs typeface="Quicksand"/>
              <a:sym typeface="Quicksand"/>
            </a:endParaRPr>
          </a:p>
        </p:txBody>
      </p:sp>
      <p:sp>
        <p:nvSpPr>
          <p:cNvPr id="335" name="Google Shape;335;p7"/>
          <p:cNvSpPr txBox="1"/>
          <p:nvPr/>
        </p:nvSpPr>
        <p:spPr>
          <a:xfrm>
            <a:off x="2584714" y="3834332"/>
            <a:ext cx="260592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Started researching: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Occupancy detection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Air quality sensors use cases</a:t>
            </a:r>
            <a:endParaRPr b="0" i="0" sz="1200" u="none" cap="none" strike="noStrike">
              <a:solidFill>
                <a:srgbClr val="000000"/>
              </a:solidFill>
              <a:latin typeface="Roboto"/>
              <a:ea typeface="Roboto"/>
              <a:cs typeface="Roboto"/>
              <a:sym typeface="Roboto"/>
            </a:endParaRPr>
          </a:p>
        </p:txBody>
      </p:sp>
      <p:sp>
        <p:nvSpPr>
          <p:cNvPr id="336" name="Google Shape;336;p7"/>
          <p:cNvSpPr txBox="1"/>
          <p:nvPr/>
        </p:nvSpPr>
        <p:spPr>
          <a:xfrm>
            <a:off x="3455784" y="1387491"/>
            <a:ext cx="182426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Produced a plan</a:t>
            </a:r>
            <a:endParaRPr b="0" i="0" sz="1200" u="none" cap="none" strike="noStrike">
              <a:solidFill>
                <a:srgbClr val="1B587D"/>
              </a:solidFill>
              <a:latin typeface="Quicksand"/>
              <a:ea typeface="Quicksand"/>
              <a:cs typeface="Quicksand"/>
              <a:sym typeface="Quicksand"/>
            </a:endParaRPr>
          </a:p>
        </p:txBody>
      </p:sp>
      <p:sp>
        <p:nvSpPr>
          <p:cNvPr id="337" name="Google Shape;337;p7"/>
          <p:cNvSpPr txBox="1"/>
          <p:nvPr/>
        </p:nvSpPr>
        <p:spPr>
          <a:xfrm>
            <a:off x="3455784" y="1605741"/>
            <a:ext cx="2667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Tested machine learning models on room occupancy detection, generated ideas for new sensor and data use cases</a:t>
            </a:r>
            <a:endParaRPr b="0" i="0" sz="1200" u="none" cap="none" strike="noStrike">
              <a:solidFill>
                <a:srgbClr val="000000"/>
              </a:solidFill>
              <a:latin typeface="Roboto"/>
              <a:ea typeface="Roboto"/>
              <a:cs typeface="Roboto"/>
              <a:sym typeface="Roboto"/>
            </a:endParaRPr>
          </a:p>
        </p:txBody>
      </p:sp>
      <p:sp>
        <p:nvSpPr>
          <p:cNvPr id="338" name="Google Shape;338;p7"/>
          <p:cNvSpPr txBox="1"/>
          <p:nvPr/>
        </p:nvSpPr>
        <p:spPr>
          <a:xfrm>
            <a:off x="5190635" y="3451387"/>
            <a:ext cx="237291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Follow-up meeting with Kari</a:t>
            </a:r>
            <a:endParaRPr b="0" i="0" sz="1200" u="none" cap="none" strike="noStrike">
              <a:solidFill>
                <a:srgbClr val="1B587D"/>
              </a:solidFill>
              <a:latin typeface="Quicksand"/>
              <a:ea typeface="Quicksand"/>
              <a:cs typeface="Quicksand"/>
              <a:sym typeface="Quicksand"/>
            </a:endParaRPr>
          </a:p>
        </p:txBody>
      </p:sp>
      <p:sp>
        <p:nvSpPr>
          <p:cNvPr id="339" name="Google Shape;339;p7"/>
          <p:cNvSpPr txBox="1"/>
          <p:nvPr/>
        </p:nvSpPr>
        <p:spPr>
          <a:xfrm>
            <a:off x="5202921" y="3686212"/>
            <a:ext cx="260592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Informed Kari on test results, suggested smoke/fire detection, HVAC control and health index use cases</a:t>
            </a:r>
            <a:endParaRPr b="0" i="0" sz="1200" u="none" cap="none" strike="noStrike">
              <a:solidFill>
                <a:srgbClr val="000000"/>
              </a:solidFill>
              <a:latin typeface="Roboto"/>
              <a:ea typeface="Roboto"/>
              <a:cs typeface="Roboto"/>
              <a:sym typeface="Roboto"/>
            </a:endParaRPr>
          </a:p>
        </p:txBody>
      </p:sp>
      <p:sp>
        <p:nvSpPr>
          <p:cNvPr id="340" name="Google Shape;340;p7"/>
          <p:cNvSpPr txBox="1"/>
          <p:nvPr/>
        </p:nvSpPr>
        <p:spPr>
          <a:xfrm>
            <a:off x="6238345" y="1185608"/>
            <a:ext cx="20499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B587D"/>
              </a:buClr>
              <a:buSzPts val="1200"/>
              <a:buFont typeface="Arial"/>
              <a:buNone/>
            </a:pPr>
            <a:r>
              <a:rPr b="1" i="0" lang="en-US" sz="1200" u="none" cap="none" strike="noStrike">
                <a:solidFill>
                  <a:srgbClr val="1B587D"/>
                </a:solidFill>
                <a:latin typeface="Quicksand"/>
                <a:ea typeface="Quicksand"/>
                <a:cs typeface="Quicksand"/>
                <a:sym typeface="Quicksand"/>
              </a:rPr>
              <a:t>Started working on the project</a:t>
            </a:r>
            <a:endParaRPr b="0" i="0" sz="1200" u="none" cap="none" strike="noStrike">
              <a:solidFill>
                <a:srgbClr val="1B587D"/>
              </a:solidFill>
              <a:latin typeface="Quicksand"/>
              <a:ea typeface="Quicksand"/>
              <a:cs typeface="Quicksand"/>
              <a:sym typeface="Quicksand"/>
            </a:endParaRPr>
          </a:p>
        </p:txBody>
      </p:sp>
      <p:sp>
        <p:nvSpPr>
          <p:cNvPr id="341" name="Google Shape;341;p7"/>
          <p:cNvSpPr txBox="1"/>
          <p:nvPr/>
        </p:nvSpPr>
        <p:spPr>
          <a:xfrm>
            <a:off x="6238345" y="1593526"/>
            <a:ext cx="290565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Evaluated machine learning models on all use cases, started writing the capstone book and working on the presentation.</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
          <p:cNvSpPr/>
          <p:nvPr/>
        </p:nvSpPr>
        <p:spPr>
          <a:xfrm>
            <a:off x="4164308" y="3465796"/>
            <a:ext cx="1949571" cy="1136752"/>
          </a:xfrm>
          <a:prstGeom prst="rect">
            <a:avLst/>
          </a:prstGeom>
          <a:solidFill>
            <a:schemeClr val="lt1"/>
          </a:solid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8"/>
          <p:cNvSpPr txBox="1"/>
          <p:nvPr>
            <p:ph type="title"/>
          </p:nvPr>
        </p:nvSpPr>
        <p:spPr>
          <a:xfrm>
            <a:off x="302877" y="209517"/>
            <a:ext cx="3982944" cy="62751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n-US" sz="3000">
                <a:solidFill>
                  <a:srgbClr val="1B587D"/>
                </a:solidFill>
              </a:rPr>
              <a:t>System Architecture</a:t>
            </a:r>
            <a:br>
              <a:rPr lang="en-US" sz="3000">
                <a:solidFill>
                  <a:srgbClr val="1B587D"/>
                </a:solidFill>
              </a:rPr>
            </a:br>
            <a:endParaRPr sz="3000">
              <a:solidFill>
                <a:srgbClr val="1B587D"/>
              </a:solidFill>
            </a:endParaRPr>
          </a:p>
        </p:txBody>
      </p:sp>
      <p:sp>
        <p:nvSpPr>
          <p:cNvPr id="348" name="Google Shape;348;p8"/>
          <p:cNvSpPr/>
          <p:nvPr/>
        </p:nvSpPr>
        <p:spPr>
          <a:xfrm>
            <a:off x="2181846" y="3123420"/>
            <a:ext cx="4001911" cy="1557078"/>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Icono Reactjs, logotipo Gratis de Vector Logo" id="349" name="Google Shape;349;p8"/>
          <p:cNvPicPr preferRelativeResize="0"/>
          <p:nvPr/>
        </p:nvPicPr>
        <p:blipFill rotWithShape="1">
          <a:blip r:embed="rId3">
            <a:alphaModFix/>
          </a:blip>
          <a:srcRect b="8386" l="0" r="57407" t="5554"/>
          <a:stretch/>
        </p:blipFill>
        <p:spPr>
          <a:xfrm>
            <a:off x="3230987" y="1436177"/>
            <a:ext cx="669417" cy="682129"/>
          </a:xfrm>
          <a:prstGeom prst="rect">
            <a:avLst/>
          </a:prstGeom>
          <a:noFill/>
          <a:ln>
            <a:noFill/>
          </a:ln>
        </p:spPr>
      </p:pic>
      <p:pic>
        <p:nvPicPr>
          <p:cNvPr descr="Html5 icon. Free download transparent .PNG | Creazilla" id="350" name="Google Shape;350;p8"/>
          <p:cNvPicPr preferRelativeResize="0"/>
          <p:nvPr/>
        </p:nvPicPr>
        <p:blipFill rotWithShape="1">
          <a:blip r:embed="rId4">
            <a:alphaModFix/>
          </a:blip>
          <a:srcRect b="0" l="0" r="0" t="0"/>
          <a:stretch/>
        </p:blipFill>
        <p:spPr>
          <a:xfrm>
            <a:off x="2530239" y="1588406"/>
            <a:ext cx="305871" cy="377670"/>
          </a:xfrm>
          <a:prstGeom prst="rect">
            <a:avLst/>
          </a:prstGeom>
          <a:noFill/>
          <a:ln>
            <a:noFill/>
          </a:ln>
        </p:spPr>
      </p:pic>
      <p:pic>
        <p:nvPicPr>
          <p:cNvPr descr="Anshuman Sinha" id="351" name="Google Shape;351;p8"/>
          <p:cNvPicPr preferRelativeResize="0"/>
          <p:nvPr/>
        </p:nvPicPr>
        <p:blipFill rotWithShape="1">
          <a:blip r:embed="rId5">
            <a:alphaModFix/>
          </a:blip>
          <a:srcRect b="0" l="0" r="0" t="0"/>
          <a:stretch/>
        </p:blipFill>
        <p:spPr>
          <a:xfrm>
            <a:off x="5279356" y="1565737"/>
            <a:ext cx="616693" cy="377671"/>
          </a:xfrm>
          <a:prstGeom prst="rect">
            <a:avLst/>
          </a:prstGeom>
          <a:noFill/>
          <a:ln>
            <a:noFill/>
          </a:ln>
        </p:spPr>
      </p:pic>
      <p:pic>
        <p:nvPicPr>
          <p:cNvPr descr="JavaScript Logo PNG Transparent &amp; SVG Vector - Freebie Supply" id="352" name="Google Shape;352;p8"/>
          <p:cNvPicPr preferRelativeResize="0"/>
          <p:nvPr/>
        </p:nvPicPr>
        <p:blipFill rotWithShape="1">
          <a:blip r:embed="rId6">
            <a:alphaModFix/>
          </a:blip>
          <a:srcRect b="0" l="0" r="0" t="0"/>
          <a:stretch/>
        </p:blipFill>
        <p:spPr>
          <a:xfrm>
            <a:off x="4255562" y="1564878"/>
            <a:ext cx="508650" cy="378530"/>
          </a:xfrm>
          <a:prstGeom prst="rect">
            <a:avLst/>
          </a:prstGeom>
          <a:noFill/>
          <a:ln>
            <a:noFill/>
          </a:ln>
        </p:spPr>
      </p:pic>
      <p:pic>
        <p:nvPicPr>
          <p:cNvPr descr="Nodejs Logo Png" id="353" name="Google Shape;353;p8"/>
          <p:cNvPicPr preferRelativeResize="0"/>
          <p:nvPr/>
        </p:nvPicPr>
        <p:blipFill rotWithShape="1">
          <a:blip r:embed="rId7">
            <a:alphaModFix/>
          </a:blip>
          <a:srcRect b="0" l="0" r="0" t="0"/>
          <a:stretch/>
        </p:blipFill>
        <p:spPr>
          <a:xfrm>
            <a:off x="2567992" y="3821520"/>
            <a:ext cx="427985" cy="423171"/>
          </a:xfrm>
          <a:prstGeom prst="rect">
            <a:avLst/>
          </a:prstGeom>
          <a:noFill/>
          <a:ln>
            <a:noFill/>
          </a:ln>
        </p:spPr>
      </p:pic>
      <p:pic>
        <p:nvPicPr>
          <p:cNvPr descr="Ecosistema internazionale" id="354" name="Google Shape;354;p8"/>
          <p:cNvPicPr preferRelativeResize="0"/>
          <p:nvPr/>
        </p:nvPicPr>
        <p:blipFill rotWithShape="1">
          <a:blip r:embed="rId8">
            <a:alphaModFix/>
          </a:blip>
          <a:srcRect b="45065" l="31555" r="29875" t="8475"/>
          <a:stretch/>
        </p:blipFill>
        <p:spPr>
          <a:xfrm>
            <a:off x="8198016" y="3620804"/>
            <a:ext cx="483604" cy="406668"/>
          </a:xfrm>
          <a:prstGeom prst="rect">
            <a:avLst/>
          </a:prstGeom>
          <a:noFill/>
          <a:ln>
            <a:noFill/>
          </a:ln>
        </p:spPr>
      </p:pic>
      <p:pic>
        <p:nvPicPr>
          <p:cNvPr descr="Finnish partners | Education Finland" id="355" name="Google Shape;355;p8"/>
          <p:cNvPicPr preferRelativeResize="0"/>
          <p:nvPr/>
        </p:nvPicPr>
        <p:blipFill rotWithShape="1">
          <a:blip r:embed="rId9">
            <a:alphaModFix/>
          </a:blip>
          <a:srcRect b="16350" l="11282" r="68158" t="13688"/>
          <a:stretch/>
        </p:blipFill>
        <p:spPr>
          <a:xfrm>
            <a:off x="7378374" y="3587713"/>
            <a:ext cx="471591" cy="553764"/>
          </a:xfrm>
          <a:prstGeom prst="rect">
            <a:avLst/>
          </a:prstGeom>
          <a:noFill/>
          <a:ln>
            <a:noFill/>
          </a:ln>
        </p:spPr>
      </p:pic>
      <p:pic>
        <p:nvPicPr>
          <p:cNvPr descr="Websocket Download png" id="356" name="Google Shape;356;p8"/>
          <p:cNvPicPr preferRelativeResize="0"/>
          <p:nvPr/>
        </p:nvPicPr>
        <p:blipFill rotWithShape="1">
          <a:blip r:embed="rId10">
            <a:alphaModFix/>
          </a:blip>
          <a:srcRect b="0" l="0" r="0" t="0"/>
          <a:stretch/>
        </p:blipFill>
        <p:spPr>
          <a:xfrm>
            <a:off x="3287559" y="3802859"/>
            <a:ext cx="427985" cy="476366"/>
          </a:xfrm>
          <a:prstGeom prst="rect">
            <a:avLst/>
          </a:prstGeom>
          <a:noFill/>
          <a:ln>
            <a:noFill/>
          </a:ln>
        </p:spPr>
      </p:pic>
      <p:sp>
        <p:nvSpPr>
          <p:cNvPr id="357" name="Google Shape;357;p8"/>
          <p:cNvSpPr txBox="1"/>
          <p:nvPr/>
        </p:nvSpPr>
        <p:spPr>
          <a:xfrm>
            <a:off x="6270549" y="3737258"/>
            <a:ext cx="11846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C71A4"/>
                </a:solidFill>
                <a:latin typeface="Arial"/>
                <a:ea typeface="Arial"/>
                <a:cs typeface="Arial"/>
                <a:sym typeface="Arial"/>
              </a:rPr>
              <a:t>TAMK API</a:t>
            </a:r>
            <a:endParaRPr b="0" i="0" sz="1400" u="none" cap="none" strike="noStrike">
              <a:solidFill>
                <a:srgbClr val="000000"/>
              </a:solidFill>
              <a:latin typeface="Arial"/>
              <a:ea typeface="Arial"/>
              <a:cs typeface="Arial"/>
              <a:sym typeface="Arial"/>
            </a:endParaRPr>
          </a:p>
        </p:txBody>
      </p:sp>
      <p:cxnSp>
        <p:nvCxnSpPr>
          <p:cNvPr id="358" name="Google Shape;358;p8"/>
          <p:cNvCxnSpPr/>
          <p:nvPr/>
        </p:nvCxnSpPr>
        <p:spPr>
          <a:xfrm flipH="1">
            <a:off x="6190296" y="4061058"/>
            <a:ext cx="1161943" cy="2097"/>
          </a:xfrm>
          <a:prstGeom prst="straightConnector1">
            <a:avLst/>
          </a:prstGeom>
          <a:noFill/>
          <a:ln cap="flat" cmpd="sng" w="57150">
            <a:solidFill>
              <a:srgbClr val="2C71A4"/>
            </a:solidFill>
            <a:prstDash val="solid"/>
            <a:round/>
            <a:headEnd len="sm" w="sm" type="none"/>
            <a:tailEnd len="med" w="med" type="triangle"/>
          </a:ln>
          <a:effectLst>
            <a:outerShdw blurRad="40000" rotWithShape="0" dir="5400000" dist="20000">
              <a:srgbClr val="000000">
                <a:alpha val="37254"/>
              </a:srgbClr>
            </a:outerShdw>
          </a:effectLst>
        </p:spPr>
      </p:cxnSp>
      <p:sp>
        <p:nvSpPr>
          <p:cNvPr id="359" name="Google Shape;359;p8"/>
          <p:cNvSpPr/>
          <p:nvPr/>
        </p:nvSpPr>
        <p:spPr>
          <a:xfrm>
            <a:off x="3190671" y="2049042"/>
            <a:ext cx="706965" cy="22149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React</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3964354" y="2060603"/>
            <a:ext cx="1083730" cy="20895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JavaScript</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2310783" y="2029578"/>
            <a:ext cx="774698" cy="2131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HTML 5</a:t>
            </a:r>
            <a:endParaRPr b="0" i="0" sz="1400" u="none" cap="none" strike="noStrike">
              <a:solidFill>
                <a:srgbClr val="000000"/>
              </a:solidFill>
              <a:latin typeface="Arial"/>
              <a:ea typeface="Arial"/>
              <a:cs typeface="Arial"/>
              <a:sym typeface="Arial"/>
            </a:endParaRPr>
          </a:p>
        </p:txBody>
      </p:sp>
      <p:sp>
        <p:nvSpPr>
          <p:cNvPr id="362" name="Google Shape;362;p8"/>
          <p:cNvSpPr/>
          <p:nvPr/>
        </p:nvSpPr>
        <p:spPr>
          <a:xfrm>
            <a:off x="5003134" y="2060603"/>
            <a:ext cx="1150468" cy="2094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Tailwind</a:t>
            </a:r>
            <a:endParaRPr b="0" i="0" sz="1400" u="none" cap="none" strike="noStrike">
              <a:solidFill>
                <a:srgbClr val="000000"/>
              </a:solidFill>
              <a:latin typeface="Arial"/>
              <a:ea typeface="Arial"/>
              <a:cs typeface="Arial"/>
              <a:sym typeface="Arial"/>
            </a:endParaRPr>
          </a:p>
        </p:txBody>
      </p:sp>
      <p:sp>
        <p:nvSpPr>
          <p:cNvPr id="363" name="Google Shape;363;p8"/>
          <p:cNvSpPr/>
          <p:nvPr/>
        </p:nvSpPr>
        <p:spPr>
          <a:xfrm>
            <a:off x="2336894" y="4311698"/>
            <a:ext cx="821266" cy="2712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Node.js</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4317828" y="4340258"/>
            <a:ext cx="821265" cy="19473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E171D"/>
                </a:solidFill>
                <a:latin typeface="Arial"/>
                <a:ea typeface="Arial"/>
                <a:cs typeface="Arial"/>
                <a:sym typeface="Arial"/>
              </a:rPr>
              <a:t>MQTT</a:t>
            </a:r>
            <a:endParaRPr b="1" i="0" sz="1400" u="none" cap="none" strike="noStrike">
              <a:solidFill>
                <a:srgbClr val="0E171D"/>
              </a:solidFill>
              <a:latin typeface="Arial"/>
              <a:ea typeface="Arial"/>
              <a:cs typeface="Arial"/>
              <a:sym typeface="Arial"/>
            </a:endParaRPr>
          </a:p>
        </p:txBody>
      </p:sp>
      <p:sp>
        <p:nvSpPr>
          <p:cNvPr id="365" name="Google Shape;365;p8"/>
          <p:cNvSpPr/>
          <p:nvPr/>
        </p:nvSpPr>
        <p:spPr>
          <a:xfrm>
            <a:off x="2959201" y="4342386"/>
            <a:ext cx="1079498" cy="215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7C7C7C"/>
                </a:solidFill>
                <a:latin typeface="Arial"/>
                <a:ea typeface="Arial"/>
                <a:cs typeface="Arial"/>
                <a:sym typeface="Arial"/>
              </a:rPr>
              <a:t>WebSocket</a:t>
            </a:r>
            <a:endParaRPr b="0" i="0" sz="1400" u="none" cap="none" strike="noStrike">
              <a:solidFill>
                <a:srgbClr val="000000"/>
              </a:solidFill>
              <a:latin typeface="Arial"/>
              <a:ea typeface="Arial"/>
              <a:cs typeface="Arial"/>
              <a:sym typeface="Arial"/>
            </a:endParaRPr>
          </a:p>
        </p:txBody>
      </p:sp>
      <p:pic>
        <p:nvPicPr>
          <p:cNvPr descr="Firebase Brand Guidelines" id="366" name="Google Shape;366;p8"/>
          <p:cNvPicPr preferRelativeResize="0"/>
          <p:nvPr/>
        </p:nvPicPr>
        <p:blipFill rotWithShape="1">
          <a:blip r:embed="rId11">
            <a:alphaModFix/>
          </a:blip>
          <a:srcRect b="0" l="0" r="0" t="0"/>
          <a:stretch/>
        </p:blipFill>
        <p:spPr>
          <a:xfrm>
            <a:off x="7559028" y="1767271"/>
            <a:ext cx="1037850" cy="1037850"/>
          </a:xfrm>
          <a:prstGeom prst="rect">
            <a:avLst/>
          </a:prstGeom>
          <a:noFill/>
          <a:ln>
            <a:noFill/>
          </a:ln>
        </p:spPr>
      </p:pic>
      <p:pic>
        <p:nvPicPr>
          <p:cNvPr descr="DigitalOcean Review | PCMag" id="367" name="Google Shape;367;p8"/>
          <p:cNvPicPr preferRelativeResize="0"/>
          <p:nvPr/>
        </p:nvPicPr>
        <p:blipFill rotWithShape="1">
          <a:blip r:embed="rId12">
            <a:alphaModFix/>
          </a:blip>
          <a:srcRect b="36225" l="6431" r="6130" t="33736"/>
          <a:stretch/>
        </p:blipFill>
        <p:spPr>
          <a:xfrm>
            <a:off x="3385280" y="3139896"/>
            <a:ext cx="1439248" cy="278343"/>
          </a:xfrm>
          <a:prstGeom prst="rect">
            <a:avLst/>
          </a:prstGeom>
          <a:noFill/>
          <a:ln>
            <a:noFill/>
          </a:ln>
        </p:spPr>
      </p:pic>
      <p:sp>
        <p:nvSpPr>
          <p:cNvPr id="368" name="Google Shape;368;p8"/>
          <p:cNvSpPr/>
          <p:nvPr/>
        </p:nvSpPr>
        <p:spPr>
          <a:xfrm>
            <a:off x="2221440" y="3703322"/>
            <a:ext cx="1828808" cy="854964"/>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9" name="Google Shape;369;p8"/>
          <p:cNvSpPr txBox="1"/>
          <p:nvPr/>
        </p:nvSpPr>
        <p:spPr>
          <a:xfrm>
            <a:off x="2673551" y="3435983"/>
            <a:ext cx="94109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Server</a:t>
            </a:r>
            <a:endParaRPr b="1" i="0" sz="2000" u="none" cap="none" strike="noStrike">
              <a:solidFill>
                <a:srgbClr val="000000"/>
              </a:solidFill>
              <a:latin typeface="Arial"/>
              <a:ea typeface="Arial"/>
              <a:cs typeface="Arial"/>
              <a:sym typeface="Arial"/>
            </a:endParaRPr>
          </a:p>
        </p:txBody>
      </p:sp>
      <p:sp>
        <p:nvSpPr>
          <p:cNvPr id="370" name="Google Shape;370;p8"/>
          <p:cNvSpPr/>
          <p:nvPr/>
        </p:nvSpPr>
        <p:spPr>
          <a:xfrm>
            <a:off x="2181847" y="3465796"/>
            <a:ext cx="1906530" cy="1136751"/>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1" name="Google Shape;371;p8"/>
          <p:cNvSpPr txBox="1"/>
          <p:nvPr/>
        </p:nvSpPr>
        <p:spPr>
          <a:xfrm>
            <a:off x="2775972" y="2618882"/>
            <a:ext cx="1635177" cy="3381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C71A4"/>
                </a:solidFill>
                <a:latin typeface="Arial"/>
                <a:ea typeface="Arial"/>
                <a:cs typeface="Arial"/>
                <a:sym typeface="Arial"/>
              </a:rPr>
              <a:t>WebSocket</a:t>
            </a:r>
            <a:endParaRPr b="0" i="0" sz="1400" u="none" cap="none" strike="noStrike">
              <a:solidFill>
                <a:srgbClr val="000000"/>
              </a:solidFill>
              <a:latin typeface="Arial"/>
              <a:ea typeface="Arial"/>
              <a:cs typeface="Arial"/>
              <a:sym typeface="Arial"/>
            </a:endParaRPr>
          </a:p>
        </p:txBody>
      </p:sp>
      <p:cxnSp>
        <p:nvCxnSpPr>
          <p:cNvPr id="372" name="Google Shape;372;p8"/>
          <p:cNvCxnSpPr/>
          <p:nvPr/>
        </p:nvCxnSpPr>
        <p:spPr>
          <a:xfrm rot="10800000">
            <a:off x="4163454" y="2543246"/>
            <a:ext cx="0" cy="582110"/>
          </a:xfrm>
          <a:prstGeom prst="straightConnector1">
            <a:avLst/>
          </a:prstGeom>
          <a:noFill/>
          <a:ln cap="flat" cmpd="sng" w="57150">
            <a:solidFill>
              <a:srgbClr val="2C71A4"/>
            </a:solidFill>
            <a:prstDash val="solid"/>
            <a:round/>
            <a:headEnd len="med" w="med" type="stealth"/>
            <a:tailEnd len="med" w="med" type="stealth"/>
          </a:ln>
        </p:spPr>
      </p:cxnSp>
      <p:sp>
        <p:nvSpPr>
          <p:cNvPr id="373" name="Google Shape;373;p8"/>
          <p:cNvSpPr/>
          <p:nvPr/>
        </p:nvSpPr>
        <p:spPr>
          <a:xfrm>
            <a:off x="2070590" y="831802"/>
            <a:ext cx="4200526" cy="1710057"/>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4" name="Google Shape;374;p8"/>
          <p:cNvSpPr/>
          <p:nvPr/>
        </p:nvSpPr>
        <p:spPr>
          <a:xfrm>
            <a:off x="2162963" y="1496504"/>
            <a:ext cx="4000983" cy="808405"/>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5" name="Google Shape;375;p8"/>
          <p:cNvSpPr/>
          <p:nvPr/>
        </p:nvSpPr>
        <p:spPr>
          <a:xfrm>
            <a:off x="2070589" y="1200312"/>
            <a:ext cx="4200526" cy="1217538"/>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376" name="Google Shape;376;p8"/>
          <p:cNvSpPr txBox="1"/>
          <p:nvPr/>
        </p:nvSpPr>
        <p:spPr>
          <a:xfrm>
            <a:off x="3823121" y="1200312"/>
            <a:ext cx="9410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Client</a:t>
            </a:r>
            <a:endParaRPr b="1" i="0" sz="1800" u="none" cap="none" strike="noStrike">
              <a:solidFill>
                <a:srgbClr val="000000"/>
              </a:solidFill>
              <a:latin typeface="Arial"/>
              <a:ea typeface="Arial"/>
              <a:cs typeface="Arial"/>
              <a:sym typeface="Arial"/>
            </a:endParaRPr>
          </a:p>
        </p:txBody>
      </p:sp>
      <p:cxnSp>
        <p:nvCxnSpPr>
          <p:cNvPr id="377" name="Google Shape;377;p8"/>
          <p:cNvCxnSpPr/>
          <p:nvPr/>
        </p:nvCxnSpPr>
        <p:spPr>
          <a:xfrm rot="10800000">
            <a:off x="6256319" y="1187035"/>
            <a:ext cx="1198862" cy="860279"/>
          </a:xfrm>
          <a:prstGeom prst="straightConnector1">
            <a:avLst/>
          </a:prstGeom>
          <a:noFill/>
          <a:ln cap="flat" cmpd="sng" w="57150">
            <a:solidFill>
              <a:srgbClr val="2C71A4"/>
            </a:solidFill>
            <a:prstDash val="solid"/>
            <a:round/>
            <a:headEnd len="med" w="med" type="stealth"/>
            <a:tailEnd len="med" w="med" type="stealth"/>
          </a:ln>
        </p:spPr>
      </p:cxnSp>
      <p:cxnSp>
        <p:nvCxnSpPr>
          <p:cNvPr id="378" name="Google Shape;378;p8"/>
          <p:cNvCxnSpPr/>
          <p:nvPr/>
        </p:nvCxnSpPr>
        <p:spPr>
          <a:xfrm flipH="1">
            <a:off x="6182482" y="2584263"/>
            <a:ext cx="1272699" cy="870012"/>
          </a:xfrm>
          <a:prstGeom prst="straightConnector1">
            <a:avLst/>
          </a:prstGeom>
          <a:noFill/>
          <a:ln cap="flat" cmpd="sng" w="57150">
            <a:solidFill>
              <a:srgbClr val="2C71A4"/>
            </a:solidFill>
            <a:prstDash val="solid"/>
            <a:round/>
            <a:headEnd len="med" w="med" type="stealth"/>
            <a:tailEnd len="med" w="med" type="stealth"/>
          </a:ln>
        </p:spPr>
      </p:cxnSp>
      <p:pic>
        <p:nvPicPr>
          <p:cNvPr descr="Render Status" id="379" name="Google Shape;379;p8"/>
          <p:cNvPicPr preferRelativeResize="0"/>
          <p:nvPr/>
        </p:nvPicPr>
        <p:blipFill rotWithShape="1">
          <a:blip r:embed="rId13">
            <a:alphaModFix/>
          </a:blip>
          <a:srcRect b="0" l="0" r="0" t="0"/>
          <a:stretch/>
        </p:blipFill>
        <p:spPr>
          <a:xfrm>
            <a:off x="3399303" y="908381"/>
            <a:ext cx="1234375" cy="235142"/>
          </a:xfrm>
          <a:prstGeom prst="rect">
            <a:avLst/>
          </a:prstGeom>
          <a:noFill/>
          <a:ln>
            <a:noFill/>
          </a:ln>
        </p:spPr>
      </p:pic>
      <p:sp>
        <p:nvSpPr>
          <p:cNvPr id="380" name="Google Shape;380;p8"/>
          <p:cNvSpPr/>
          <p:nvPr/>
        </p:nvSpPr>
        <p:spPr>
          <a:xfrm>
            <a:off x="4207833" y="3717721"/>
            <a:ext cx="1866453" cy="840566"/>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1" name="Google Shape;381;p8"/>
          <p:cNvSpPr txBox="1"/>
          <p:nvPr/>
        </p:nvSpPr>
        <p:spPr>
          <a:xfrm>
            <a:off x="4668547" y="3435983"/>
            <a:ext cx="94109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Agent</a:t>
            </a:r>
            <a:endParaRPr b="1" i="0" sz="2000" u="none" cap="none" strike="noStrike">
              <a:solidFill>
                <a:srgbClr val="000000"/>
              </a:solidFill>
              <a:latin typeface="Arial"/>
              <a:ea typeface="Arial"/>
              <a:cs typeface="Arial"/>
              <a:sym typeface="Arial"/>
            </a:endParaRPr>
          </a:p>
        </p:txBody>
      </p:sp>
      <p:pic>
        <p:nvPicPr>
          <p:cNvPr descr="Python Programming Logo On Transparent Background Png - SimilarPNG" id="382" name="Google Shape;382;p8"/>
          <p:cNvPicPr preferRelativeResize="0"/>
          <p:nvPr/>
        </p:nvPicPr>
        <p:blipFill rotWithShape="1">
          <a:blip r:embed="rId14">
            <a:alphaModFix/>
          </a:blip>
          <a:srcRect b="0" l="0" r="0" t="0"/>
          <a:stretch/>
        </p:blipFill>
        <p:spPr>
          <a:xfrm>
            <a:off x="5238197" y="3739637"/>
            <a:ext cx="552799" cy="552799"/>
          </a:xfrm>
          <a:prstGeom prst="rect">
            <a:avLst/>
          </a:prstGeom>
          <a:noFill/>
          <a:ln>
            <a:noFill/>
          </a:ln>
        </p:spPr>
      </p:pic>
      <p:sp>
        <p:nvSpPr>
          <p:cNvPr id="383" name="Google Shape;383;p8"/>
          <p:cNvSpPr/>
          <p:nvPr/>
        </p:nvSpPr>
        <p:spPr>
          <a:xfrm>
            <a:off x="5103963" y="4339931"/>
            <a:ext cx="821265" cy="19473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E171D"/>
                </a:solidFill>
                <a:latin typeface="Arial"/>
                <a:ea typeface="Arial"/>
                <a:cs typeface="Arial"/>
                <a:sym typeface="Arial"/>
              </a:rPr>
              <a:t>Python</a:t>
            </a:r>
            <a:endParaRPr b="1" i="0" sz="1400" u="none" cap="none" strike="noStrike">
              <a:solidFill>
                <a:srgbClr val="0E171D"/>
              </a:solidFill>
              <a:latin typeface="Arial"/>
              <a:ea typeface="Arial"/>
              <a:cs typeface="Arial"/>
              <a:sym typeface="Arial"/>
            </a:endParaRPr>
          </a:p>
        </p:txBody>
      </p:sp>
      <p:sp>
        <p:nvSpPr>
          <p:cNvPr id="384" name="Google Shape;384;p8"/>
          <p:cNvSpPr txBox="1"/>
          <p:nvPr/>
        </p:nvSpPr>
        <p:spPr>
          <a:xfrm rot="-2151263">
            <a:off x="6113960" y="2669356"/>
            <a:ext cx="1478805"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71A4"/>
                </a:solidFill>
                <a:latin typeface="Arial"/>
                <a:ea typeface="Arial"/>
                <a:cs typeface="Arial"/>
                <a:sym typeface="Arial"/>
              </a:rPr>
              <a:t>Firebase API</a:t>
            </a:r>
            <a:endParaRPr b="0" i="0" sz="1200" u="none" cap="none" strike="noStrike">
              <a:solidFill>
                <a:srgbClr val="000000"/>
              </a:solidFill>
              <a:latin typeface="Arial"/>
              <a:ea typeface="Arial"/>
              <a:cs typeface="Arial"/>
              <a:sym typeface="Arial"/>
            </a:endParaRPr>
          </a:p>
        </p:txBody>
      </p:sp>
      <p:sp>
        <p:nvSpPr>
          <p:cNvPr id="385" name="Google Shape;385;p8"/>
          <p:cNvSpPr/>
          <p:nvPr/>
        </p:nvSpPr>
        <p:spPr>
          <a:xfrm>
            <a:off x="593582" y="1854856"/>
            <a:ext cx="1369838" cy="349444"/>
          </a:xfrm>
          <a:prstGeom prst="rect">
            <a:avLst/>
          </a:prstGeom>
          <a:noFill/>
          <a:ln>
            <a:noFill/>
          </a:ln>
        </p:spPr>
        <p:txBody>
          <a:bodyPr anchorCtr="0" anchor="b" bIns="0" lIns="0" spcFirstLastPara="1" rIns="0" wrap="square" tIns="0">
            <a:noAutofit/>
          </a:bodyPr>
          <a:lstStyle/>
          <a:p>
            <a:pPr indent="0" lvl="0" marL="0" marR="0" rtl="0" algn="l">
              <a:lnSpc>
                <a:spcPct val="231250"/>
              </a:lnSpc>
              <a:spcBef>
                <a:spcPts val="0"/>
              </a:spcBef>
              <a:spcAft>
                <a:spcPts val="0"/>
              </a:spcAft>
              <a:buClr>
                <a:srgbClr val="000000"/>
              </a:buClr>
              <a:buSzPts val="2400"/>
              <a:buFont typeface="Arial"/>
              <a:buNone/>
            </a:pPr>
            <a:r>
              <a:rPr b="0" i="0" lang="en-US" sz="2400" u="none" cap="none" strike="noStrike">
                <a:solidFill>
                  <a:srgbClr val="1B587D"/>
                </a:solidFill>
                <a:latin typeface="Roboto Slab"/>
                <a:ea typeface="Roboto Slab"/>
                <a:cs typeface="Roboto Slab"/>
                <a:sym typeface="Roboto Slab"/>
              </a:rPr>
              <a:t>Frontend</a:t>
            </a:r>
            <a:endParaRPr b="0" i="0" sz="4450" u="none" cap="none" strike="noStrike">
              <a:solidFill>
                <a:srgbClr val="1B587D"/>
              </a:solidFill>
              <a:latin typeface="Arial"/>
              <a:ea typeface="Arial"/>
              <a:cs typeface="Arial"/>
              <a:sym typeface="Arial"/>
            </a:endParaRPr>
          </a:p>
        </p:txBody>
      </p:sp>
      <p:sp>
        <p:nvSpPr>
          <p:cNvPr id="386" name="Google Shape;386;p8"/>
          <p:cNvSpPr/>
          <p:nvPr/>
        </p:nvSpPr>
        <p:spPr>
          <a:xfrm>
            <a:off x="618088" y="4140806"/>
            <a:ext cx="1311770" cy="271656"/>
          </a:xfrm>
          <a:prstGeom prst="rect">
            <a:avLst/>
          </a:prstGeom>
          <a:noFill/>
          <a:ln>
            <a:noFill/>
          </a:ln>
        </p:spPr>
        <p:txBody>
          <a:bodyPr anchorCtr="0" anchor="b" bIns="0" lIns="0" spcFirstLastPara="1" rIns="0" wrap="square" tIns="0">
            <a:noAutofit/>
          </a:bodyPr>
          <a:lstStyle/>
          <a:p>
            <a:pPr indent="0" lvl="0" marL="0" marR="0" rtl="0" algn="l">
              <a:lnSpc>
                <a:spcPct val="231250"/>
              </a:lnSpc>
              <a:spcBef>
                <a:spcPts val="0"/>
              </a:spcBef>
              <a:spcAft>
                <a:spcPts val="0"/>
              </a:spcAft>
              <a:buClr>
                <a:srgbClr val="000000"/>
              </a:buClr>
              <a:buSzPts val="2400"/>
              <a:buFont typeface="Arial"/>
              <a:buNone/>
            </a:pPr>
            <a:r>
              <a:rPr b="0" i="0" lang="en-US" sz="2400" u="none" cap="none" strike="noStrike">
                <a:solidFill>
                  <a:srgbClr val="1B587D"/>
                </a:solidFill>
                <a:latin typeface="Roboto Slab"/>
                <a:ea typeface="Roboto Slab"/>
                <a:cs typeface="Roboto Slab"/>
                <a:sym typeface="Roboto Slab"/>
              </a:rPr>
              <a:t>Backend</a:t>
            </a:r>
            <a:endParaRPr b="0" i="0" sz="2400" u="none" cap="none" strike="noStrike">
              <a:solidFill>
                <a:srgbClr val="1B587D"/>
              </a:solidFill>
              <a:latin typeface="Arial"/>
              <a:ea typeface="Arial"/>
              <a:cs typeface="Arial"/>
              <a:sym typeface="Arial"/>
            </a:endParaRPr>
          </a:p>
        </p:txBody>
      </p:sp>
      <p:sp>
        <p:nvSpPr>
          <p:cNvPr id="387" name="Google Shape;387;p8"/>
          <p:cNvSpPr/>
          <p:nvPr/>
        </p:nvSpPr>
        <p:spPr>
          <a:xfrm>
            <a:off x="7378373" y="3528982"/>
            <a:ext cx="1428195" cy="854965"/>
          </a:xfrm>
          <a:prstGeom prst="rect">
            <a:avLst/>
          </a:prstGeom>
          <a:noFill/>
          <a:ln cap="flat" cmpd="sng" w="25400">
            <a:solidFill>
              <a:srgbClr val="2C71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 name="Google Shape;388;p8"/>
          <p:cNvSpPr/>
          <p:nvPr/>
        </p:nvSpPr>
        <p:spPr>
          <a:xfrm>
            <a:off x="7242768" y="4094917"/>
            <a:ext cx="821265" cy="19473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C7C7C"/>
                </a:solidFill>
                <a:latin typeface="Arial"/>
                <a:ea typeface="Arial"/>
                <a:cs typeface="Arial"/>
                <a:sym typeface="Arial"/>
              </a:rPr>
              <a:t>TAMK</a:t>
            </a:r>
            <a:endParaRPr b="0" i="0" sz="1400" u="none" cap="none" strike="noStrike">
              <a:solidFill>
                <a:srgbClr val="7C7C7C"/>
              </a:solidFill>
              <a:latin typeface="Arial"/>
              <a:ea typeface="Arial"/>
              <a:cs typeface="Arial"/>
              <a:sym typeface="Arial"/>
            </a:endParaRPr>
          </a:p>
        </p:txBody>
      </p:sp>
      <p:sp>
        <p:nvSpPr>
          <p:cNvPr id="389" name="Google Shape;389;p8"/>
          <p:cNvSpPr/>
          <p:nvPr/>
        </p:nvSpPr>
        <p:spPr>
          <a:xfrm>
            <a:off x="8029185" y="4081900"/>
            <a:ext cx="821265" cy="19473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7C7C7C"/>
                </a:solidFill>
                <a:latin typeface="Arial"/>
                <a:ea typeface="Arial"/>
                <a:cs typeface="Arial"/>
                <a:sym typeface="Arial"/>
              </a:rPr>
              <a:t>Fiware</a:t>
            </a:r>
            <a:endParaRPr b="0" i="0" sz="1400" u="none" cap="none" strike="noStrike">
              <a:solidFill>
                <a:srgbClr val="7C7C7C"/>
              </a:solidFill>
              <a:latin typeface="Arial"/>
              <a:ea typeface="Arial"/>
              <a:cs typeface="Arial"/>
              <a:sym typeface="Arial"/>
            </a:endParaRPr>
          </a:p>
        </p:txBody>
      </p:sp>
      <p:sp>
        <p:nvSpPr>
          <p:cNvPr id="390" name="Google Shape;390;p8"/>
          <p:cNvSpPr txBox="1"/>
          <p:nvPr>
            <p:ph idx="12" type="sldNum"/>
          </p:nvPr>
        </p:nvSpPr>
        <p:spPr>
          <a:xfrm>
            <a:off x="4297650" y="4602875"/>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sz="1200"/>
              <a:t>‹#›</a:t>
            </a:fld>
            <a:endParaRPr sz="1200"/>
          </a:p>
        </p:txBody>
      </p:sp>
      <p:sp>
        <p:nvSpPr>
          <p:cNvPr id="391" name="Google Shape;391;p8"/>
          <p:cNvSpPr txBox="1"/>
          <p:nvPr/>
        </p:nvSpPr>
        <p:spPr>
          <a:xfrm rot="2202267">
            <a:off x="6286096" y="1441937"/>
            <a:ext cx="1478805"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C71A4"/>
                </a:solidFill>
                <a:latin typeface="Arial"/>
                <a:ea typeface="Arial"/>
                <a:cs typeface="Arial"/>
                <a:sym typeface="Arial"/>
              </a:rPr>
              <a:t>Firebase API</a:t>
            </a:r>
            <a:endParaRPr b="0" i="0" sz="1200" u="none" cap="none" strike="noStrike">
              <a:solidFill>
                <a:srgbClr val="000000"/>
              </a:solidFill>
              <a:latin typeface="Arial"/>
              <a:ea typeface="Arial"/>
              <a:cs typeface="Arial"/>
              <a:sym typeface="Arial"/>
            </a:endParaRPr>
          </a:p>
        </p:txBody>
      </p:sp>
      <p:pic>
        <p:nvPicPr>
          <p:cNvPr descr="GitHub - mqtt/mqttorg-graphics: Graphics and branding for the MQTT website" id="392" name="Google Shape;392;p8"/>
          <p:cNvPicPr preferRelativeResize="0"/>
          <p:nvPr/>
        </p:nvPicPr>
        <p:blipFill rotWithShape="1">
          <a:blip r:embed="rId15">
            <a:alphaModFix/>
          </a:blip>
          <a:srcRect b="0" l="0" r="0" t="0"/>
          <a:stretch/>
        </p:blipFill>
        <p:spPr>
          <a:xfrm>
            <a:off x="4481812" y="3802859"/>
            <a:ext cx="484455" cy="484455"/>
          </a:xfrm>
          <a:prstGeom prst="rect">
            <a:avLst/>
          </a:prstGeom>
          <a:noFill/>
          <a:ln>
            <a:noFill/>
          </a:ln>
        </p:spPr>
      </p:pic>
      <p:pic>
        <p:nvPicPr>
          <p:cNvPr id="393" name="Google Shape;393;p8"/>
          <p:cNvPicPr preferRelativeResize="0"/>
          <p:nvPr/>
        </p:nvPicPr>
        <p:blipFill rotWithShape="1">
          <a:blip r:embed="rId16">
            <a:alphaModFix/>
          </a:blip>
          <a:srcRect b="0" l="0" r="0" t="0"/>
          <a:stretch/>
        </p:blipFill>
        <p:spPr>
          <a:xfrm>
            <a:off x="8082305" y="628447"/>
            <a:ext cx="218955" cy="143026"/>
          </a:xfrm>
          <a:prstGeom prst="rect">
            <a:avLst/>
          </a:prstGeom>
          <a:noFill/>
          <a:ln>
            <a:noFill/>
          </a:ln>
        </p:spPr>
      </p:pic>
      <p:sp>
        <p:nvSpPr>
          <p:cNvPr id="394" name="Google Shape;394;p8"/>
          <p:cNvSpPr txBox="1"/>
          <p:nvPr/>
        </p:nvSpPr>
        <p:spPr>
          <a:xfrm>
            <a:off x="6590774" y="546072"/>
            <a:ext cx="16501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Our Contribution:</a:t>
            </a:r>
            <a:endParaRPr b="0" i="0" sz="1400" u="none" cap="none" strike="noStrike">
              <a:solidFill>
                <a:schemeClr val="dk1"/>
              </a:solidFill>
              <a:latin typeface="Roboto"/>
              <a:ea typeface="Roboto"/>
              <a:cs typeface="Roboto"/>
              <a:sym typeface="Roboto"/>
            </a:endParaRPr>
          </a:p>
        </p:txBody>
      </p:sp>
      <p:sp>
        <p:nvSpPr>
          <p:cNvPr id="395" name="Google Shape;395;p8"/>
          <p:cNvSpPr/>
          <p:nvPr/>
        </p:nvSpPr>
        <p:spPr>
          <a:xfrm>
            <a:off x="6590774" y="524025"/>
            <a:ext cx="1817914" cy="307777"/>
          </a:xfrm>
          <a:prstGeom prst="rect">
            <a:avLst/>
          </a:prstGeom>
          <a:noFill/>
          <a:ln cap="flat" cmpd="sng" w="9525">
            <a:solidFill>
              <a:srgbClr val="3A51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587D"/>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9"/>
          <p:cNvSpPr txBox="1"/>
          <p:nvPr>
            <p:ph type="title"/>
          </p:nvPr>
        </p:nvSpPr>
        <p:spPr>
          <a:xfrm>
            <a:off x="434289" y="310471"/>
            <a:ext cx="4920403" cy="55826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a:t>Functional Requirements</a:t>
            </a:r>
            <a:br>
              <a:rPr lang="en-US"/>
            </a:br>
            <a:endParaRPr/>
          </a:p>
        </p:txBody>
      </p:sp>
      <p:sp>
        <p:nvSpPr>
          <p:cNvPr id="401" name="Google Shape;401;p9"/>
          <p:cNvSpPr txBox="1"/>
          <p:nvPr>
            <p:ph idx="12" type="sldNum"/>
          </p:nvPr>
        </p:nvSpPr>
        <p:spPr>
          <a:xfrm>
            <a:off x="4258178" y="4441769"/>
            <a:ext cx="548700" cy="33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sz="1200"/>
              <a:t>‹#›</a:t>
            </a:fld>
            <a:endParaRPr sz="1200"/>
          </a:p>
        </p:txBody>
      </p:sp>
      <p:sp>
        <p:nvSpPr>
          <p:cNvPr id="402" name="Google Shape;402;p9"/>
          <p:cNvSpPr/>
          <p:nvPr/>
        </p:nvSpPr>
        <p:spPr>
          <a:xfrm>
            <a:off x="518545" y="1040284"/>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403" name="Google Shape;403;p9"/>
          <p:cNvSpPr/>
          <p:nvPr/>
        </p:nvSpPr>
        <p:spPr>
          <a:xfrm>
            <a:off x="974853" y="960835"/>
            <a:ext cx="2551748" cy="318849"/>
          </a:xfrm>
          <a:prstGeom prst="rect">
            <a:avLst/>
          </a:prstGeom>
          <a:noFill/>
          <a:ln>
            <a:noFill/>
          </a:ln>
        </p:spPr>
        <p:txBody>
          <a:bodyPr anchorCtr="0" anchor="t" bIns="0" lIns="0" spcFirstLastPara="1" rIns="0" wrap="square" tIns="0">
            <a:noAutofit/>
          </a:bodyPr>
          <a:lstStyle/>
          <a:p>
            <a:pPr indent="0" lvl="0" marL="0" marR="0" rtl="0" algn="l">
              <a:lnSpc>
                <a:spcPct val="178571"/>
              </a:lnSpc>
              <a:spcBef>
                <a:spcPts val="0"/>
              </a:spcBef>
              <a:spcAft>
                <a:spcPts val="0"/>
              </a:spcAft>
              <a:buClr>
                <a:srgbClr val="000000"/>
              </a:buClr>
              <a:buSzPts val="1400"/>
              <a:buFont typeface="Arial"/>
              <a:buNone/>
            </a:pPr>
            <a:r>
              <a:rPr b="1" i="0" lang="en-US" sz="1400" u="none" cap="none" strike="noStrike">
                <a:solidFill>
                  <a:srgbClr val="15213F"/>
                </a:solidFill>
                <a:latin typeface="Quicksand"/>
                <a:ea typeface="Quicksand"/>
                <a:cs typeface="Quicksand"/>
                <a:sym typeface="Quicksand"/>
              </a:rPr>
              <a:t>Occupancy Detection</a:t>
            </a:r>
            <a:endParaRPr b="1" i="0" sz="1400" u="none" cap="none" strike="noStrike">
              <a:solidFill>
                <a:srgbClr val="000000"/>
              </a:solidFill>
              <a:latin typeface="Quicksand"/>
              <a:ea typeface="Quicksand"/>
              <a:cs typeface="Quicksand"/>
              <a:sym typeface="Quicksand"/>
            </a:endParaRPr>
          </a:p>
        </p:txBody>
      </p:sp>
      <p:sp>
        <p:nvSpPr>
          <p:cNvPr id="404" name="Google Shape;404;p9"/>
          <p:cNvSpPr/>
          <p:nvPr/>
        </p:nvSpPr>
        <p:spPr>
          <a:xfrm>
            <a:off x="518546" y="1217124"/>
            <a:ext cx="7026900" cy="326708"/>
          </a:xfrm>
          <a:prstGeom prst="rect">
            <a:avLst/>
          </a:prstGeom>
          <a:noFill/>
          <a:ln>
            <a:noFill/>
          </a:ln>
        </p:spPr>
        <p:txBody>
          <a:bodyPr anchorCtr="0" anchor="t" bIns="0" lIns="0" spcFirstLastPara="1" rIns="0" wrap="square" tIns="0">
            <a:noAutofit/>
          </a:bodyPr>
          <a:lstStyle/>
          <a:p>
            <a:pPr indent="0" lvl="0" marL="0" marR="0" rtl="0" algn="l">
              <a:lnSpc>
                <a:spcPct val="2125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Utilize CO₂, temperature, humidity, VOC and P.M sensors for accurate room occupancy detection.</a:t>
            </a:r>
            <a:endParaRPr b="0" i="0" sz="1200" u="none" cap="none" strike="noStrike">
              <a:solidFill>
                <a:srgbClr val="1B587D"/>
              </a:solidFill>
              <a:latin typeface="Arial"/>
              <a:ea typeface="Arial"/>
              <a:cs typeface="Arial"/>
              <a:sym typeface="Arial"/>
            </a:endParaRPr>
          </a:p>
        </p:txBody>
      </p:sp>
      <p:sp>
        <p:nvSpPr>
          <p:cNvPr id="405" name="Google Shape;405;p9"/>
          <p:cNvSpPr/>
          <p:nvPr/>
        </p:nvSpPr>
        <p:spPr>
          <a:xfrm>
            <a:off x="974854" y="1627032"/>
            <a:ext cx="2551748" cy="318849"/>
          </a:xfrm>
          <a:prstGeom prst="rect">
            <a:avLst/>
          </a:prstGeom>
          <a:noFill/>
          <a:ln>
            <a:noFill/>
          </a:ln>
        </p:spPr>
        <p:txBody>
          <a:bodyPr anchorCtr="0" anchor="t" bIns="0" lIns="0" spcFirstLastPara="1" rIns="0" wrap="square" tIns="0">
            <a:noAutofit/>
          </a:bodyPr>
          <a:lstStyle/>
          <a:p>
            <a:pPr indent="0" lvl="0" marL="0" marR="0" rtl="0" algn="l">
              <a:lnSpc>
                <a:spcPct val="178571"/>
              </a:lnSpc>
              <a:spcBef>
                <a:spcPts val="0"/>
              </a:spcBef>
              <a:spcAft>
                <a:spcPts val="0"/>
              </a:spcAft>
              <a:buClr>
                <a:srgbClr val="000000"/>
              </a:buClr>
              <a:buSzPts val="1400"/>
              <a:buFont typeface="Arial"/>
              <a:buNone/>
            </a:pPr>
            <a:r>
              <a:rPr b="1" i="0" lang="en-US" sz="1400" u="none" cap="none" strike="noStrike">
                <a:solidFill>
                  <a:srgbClr val="15213F"/>
                </a:solidFill>
                <a:latin typeface="Quicksand"/>
                <a:ea typeface="Quicksand"/>
                <a:cs typeface="Quicksand"/>
                <a:sym typeface="Quicksand"/>
              </a:rPr>
              <a:t>Real-time Dashboard</a:t>
            </a:r>
            <a:endParaRPr b="1" i="0" sz="1400" u="none" cap="none" strike="noStrike">
              <a:solidFill>
                <a:srgbClr val="000000"/>
              </a:solidFill>
              <a:latin typeface="Quicksand"/>
              <a:ea typeface="Quicksand"/>
              <a:cs typeface="Quicksand"/>
              <a:sym typeface="Quicksand"/>
            </a:endParaRPr>
          </a:p>
        </p:txBody>
      </p:sp>
      <p:sp>
        <p:nvSpPr>
          <p:cNvPr id="406" name="Google Shape;406;p9"/>
          <p:cNvSpPr/>
          <p:nvPr/>
        </p:nvSpPr>
        <p:spPr>
          <a:xfrm>
            <a:off x="518546" y="1908950"/>
            <a:ext cx="7026900" cy="326708"/>
          </a:xfrm>
          <a:prstGeom prst="rect">
            <a:avLst/>
          </a:prstGeom>
          <a:noFill/>
          <a:ln>
            <a:noFill/>
          </a:ln>
        </p:spPr>
        <p:txBody>
          <a:bodyPr anchorCtr="0" anchor="t" bIns="0" lIns="0" spcFirstLastPara="1" rIns="0" wrap="square" tIns="0">
            <a:noAutofit/>
          </a:bodyPr>
          <a:lstStyle/>
          <a:p>
            <a:pPr indent="0" lvl="0" marL="0" marR="0" rtl="0" algn="l">
              <a:lnSpc>
                <a:spcPct val="2125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Display live sensor data and an integrated Health Index on a web-based dashboard.</a:t>
            </a:r>
            <a:endParaRPr b="0" i="0" sz="1200" u="none" cap="none" strike="noStrike">
              <a:solidFill>
                <a:srgbClr val="1B587D"/>
              </a:solidFill>
              <a:latin typeface="Arial"/>
              <a:ea typeface="Arial"/>
              <a:cs typeface="Arial"/>
              <a:sym typeface="Arial"/>
            </a:endParaRPr>
          </a:p>
        </p:txBody>
      </p:sp>
      <p:sp>
        <p:nvSpPr>
          <p:cNvPr id="407" name="Google Shape;407;p9"/>
          <p:cNvSpPr/>
          <p:nvPr/>
        </p:nvSpPr>
        <p:spPr>
          <a:xfrm>
            <a:off x="974854" y="2344999"/>
            <a:ext cx="2551748" cy="318849"/>
          </a:xfrm>
          <a:prstGeom prst="rect">
            <a:avLst/>
          </a:prstGeom>
          <a:noFill/>
          <a:ln>
            <a:noFill/>
          </a:ln>
        </p:spPr>
        <p:txBody>
          <a:bodyPr anchorCtr="0" anchor="t" bIns="0" lIns="0" spcFirstLastPara="1" rIns="0" wrap="square" tIns="0">
            <a:noAutofit/>
          </a:bodyPr>
          <a:lstStyle/>
          <a:p>
            <a:pPr indent="0" lvl="0" marL="0" marR="0" rtl="0" algn="l">
              <a:lnSpc>
                <a:spcPct val="178571"/>
              </a:lnSpc>
              <a:spcBef>
                <a:spcPts val="0"/>
              </a:spcBef>
              <a:spcAft>
                <a:spcPts val="0"/>
              </a:spcAft>
              <a:buClr>
                <a:srgbClr val="000000"/>
              </a:buClr>
              <a:buSzPts val="1400"/>
              <a:buFont typeface="Arial"/>
              <a:buNone/>
            </a:pPr>
            <a:r>
              <a:rPr b="1" i="0" lang="en-US" sz="1400" u="none" cap="none" strike="noStrike">
                <a:solidFill>
                  <a:srgbClr val="15213F"/>
                </a:solidFill>
                <a:latin typeface="Quicksand"/>
                <a:ea typeface="Quicksand"/>
                <a:cs typeface="Quicksand"/>
                <a:sym typeface="Quicksand"/>
              </a:rPr>
              <a:t>Alert System</a:t>
            </a:r>
            <a:endParaRPr b="1" i="0" sz="1400" u="none" cap="none" strike="noStrike">
              <a:solidFill>
                <a:srgbClr val="000000"/>
              </a:solidFill>
              <a:latin typeface="Quicksand"/>
              <a:ea typeface="Quicksand"/>
              <a:cs typeface="Quicksand"/>
              <a:sym typeface="Quicksand"/>
            </a:endParaRPr>
          </a:p>
        </p:txBody>
      </p:sp>
      <p:sp>
        <p:nvSpPr>
          <p:cNvPr id="408" name="Google Shape;408;p9"/>
          <p:cNvSpPr/>
          <p:nvPr/>
        </p:nvSpPr>
        <p:spPr>
          <a:xfrm>
            <a:off x="518546" y="2700509"/>
            <a:ext cx="7026900" cy="326708"/>
          </a:xfrm>
          <a:prstGeom prst="rect">
            <a:avLst/>
          </a:prstGeom>
          <a:noFill/>
          <a:ln>
            <a:noFill/>
          </a:ln>
        </p:spPr>
        <p:txBody>
          <a:bodyPr anchorCtr="0" anchor="t" bIns="0" lIns="0" spcFirstLastPara="1" rIns="0" wrap="square" tIns="0">
            <a:noAutofit/>
          </a:bodyPr>
          <a:lstStyle/>
          <a:p>
            <a:pPr indent="0" lvl="0" marL="0" marR="0" rtl="0" algn="l">
              <a:lnSpc>
                <a:spcPct val="2125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Trigger immediate alerts for abnormal air quality conditions (e.g., high CO₂, smoke detection).</a:t>
            </a:r>
            <a:endParaRPr b="0" i="0" sz="1200" u="none" cap="none" strike="noStrike">
              <a:solidFill>
                <a:srgbClr val="1B587D"/>
              </a:solidFill>
              <a:latin typeface="Arial"/>
              <a:ea typeface="Arial"/>
              <a:cs typeface="Arial"/>
              <a:sym typeface="Arial"/>
            </a:endParaRPr>
          </a:p>
        </p:txBody>
      </p:sp>
      <p:sp>
        <p:nvSpPr>
          <p:cNvPr id="409" name="Google Shape;409;p9"/>
          <p:cNvSpPr/>
          <p:nvPr/>
        </p:nvSpPr>
        <p:spPr>
          <a:xfrm>
            <a:off x="974854" y="3135953"/>
            <a:ext cx="4124920" cy="318849"/>
          </a:xfrm>
          <a:prstGeom prst="rect">
            <a:avLst/>
          </a:prstGeom>
          <a:noFill/>
          <a:ln>
            <a:noFill/>
          </a:ln>
        </p:spPr>
        <p:txBody>
          <a:bodyPr anchorCtr="0" anchor="t" bIns="0" lIns="0" spcFirstLastPara="1" rIns="0" wrap="square" tIns="0">
            <a:noAutofit/>
          </a:bodyPr>
          <a:lstStyle/>
          <a:p>
            <a:pPr indent="0" lvl="0" marL="0" marR="0" rtl="0" algn="l">
              <a:lnSpc>
                <a:spcPct val="178571"/>
              </a:lnSpc>
              <a:spcBef>
                <a:spcPts val="0"/>
              </a:spcBef>
              <a:spcAft>
                <a:spcPts val="0"/>
              </a:spcAft>
              <a:buClr>
                <a:srgbClr val="000000"/>
              </a:buClr>
              <a:buSzPts val="1400"/>
              <a:buFont typeface="Arial"/>
              <a:buNone/>
            </a:pPr>
            <a:r>
              <a:rPr b="1" i="0" lang="en-US" sz="1400" u="none" cap="none" strike="noStrike">
                <a:solidFill>
                  <a:srgbClr val="15213F"/>
                </a:solidFill>
                <a:latin typeface="Quicksand"/>
                <a:ea typeface="Quicksand"/>
                <a:cs typeface="Quicksand"/>
                <a:sym typeface="Quicksand"/>
              </a:rPr>
              <a:t>Recommendations &amp; Notifications</a:t>
            </a:r>
            <a:endParaRPr b="1" i="0" sz="1400" u="none" cap="none" strike="noStrike">
              <a:solidFill>
                <a:srgbClr val="000000"/>
              </a:solidFill>
              <a:latin typeface="Quicksand"/>
              <a:ea typeface="Quicksand"/>
              <a:cs typeface="Quicksand"/>
              <a:sym typeface="Quicksand"/>
            </a:endParaRPr>
          </a:p>
        </p:txBody>
      </p:sp>
      <p:sp>
        <p:nvSpPr>
          <p:cNvPr id="410" name="Google Shape;410;p9"/>
          <p:cNvSpPr/>
          <p:nvPr/>
        </p:nvSpPr>
        <p:spPr>
          <a:xfrm>
            <a:off x="518546" y="3443880"/>
            <a:ext cx="7026900" cy="326708"/>
          </a:xfrm>
          <a:prstGeom prst="rect">
            <a:avLst/>
          </a:prstGeom>
          <a:noFill/>
          <a:ln>
            <a:noFill/>
          </a:ln>
        </p:spPr>
        <p:txBody>
          <a:bodyPr anchorCtr="0" anchor="t" bIns="0" lIns="0" spcFirstLastPara="1" rIns="0" wrap="square" tIns="0">
            <a:noAutofit/>
          </a:bodyPr>
          <a:lstStyle/>
          <a:p>
            <a:pPr indent="0" lvl="0" marL="0" marR="0" rtl="0" algn="l">
              <a:lnSpc>
                <a:spcPct val="2125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Send actionable recommendations or notifications for manual intervention (e.g., ventilation activation).</a:t>
            </a:r>
            <a:endParaRPr b="0" i="0" sz="1200" u="none" cap="none" strike="noStrike">
              <a:solidFill>
                <a:srgbClr val="1B587D"/>
              </a:solidFill>
              <a:latin typeface="Arial"/>
              <a:ea typeface="Arial"/>
              <a:cs typeface="Arial"/>
              <a:sym typeface="Arial"/>
            </a:endParaRPr>
          </a:p>
        </p:txBody>
      </p:sp>
      <p:sp>
        <p:nvSpPr>
          <p:cNvPr id="411" name="Google Shape;411;p9"/>
          <p:cNvSpPr/>
          <p:nvPr/>
        </p:nvSpPr>
        <p:spPr>
          <a:xfrm>
            <a:off x="974854" y="3789096"/>
            <a:ext cx="2551748" cy="318849"/>
          </a:xfrm>
          <a:prstGeom prst="rect">
            <a:avLst/>
          </a:prstGeom>
          <a:noFill/>
          <a:ln>
            <a:noFill/>
          </a:ln>
        </p:spPr>
        <p:txBody>
          <a:bodyPr anchorCtr="0" anchor="t" bIns="0" lIns="0" spcFirstLastPara="1" rIns="0" wrap="square" tIns="0">
            <a:noAutofit/>
          </a:bodyPr>
          <a:lstStyle/>
          <a:p>
            <a:pPr indent="0" lvl="0" marL="0" marR="0" rtl="0" algn="l">
              <a:lnSpc>
                <a:spcPct val="208333"/>
              </a:lnSpc>
              <a:spcBef>
                <a:spcPts val="0"/>
              </a:spcBef>
              <a:spcAft>
                <a:spcPts val="0"/>
              </a:spcAft>
              <a:buClr>
                <a:srgbClr val="000000"/>
              </a:buClr>
              <a:buSzPts val="1200"/>
              <a:buFont typeface="Arial"/>
              <a:buNone/>
            </a:pPr>
            <a:r>
              <a:rPr b="1" i="0" lang="en-US" sz="1400" u="none" cap="none" strike="noStrike">
                <a:solidFill>
                  <a:srgbClr val="15213F"/>
                </a:solidFill>
                <a:latin typeface="Roboto Slab"/>
                <a:ea typeface="Roboto Slab"/>
                <a:cs typeface="Roboto Slab"/>
                <a:sym typeface="Roboto Slab"/>
              </a:rPr>
              <a:t>Data and Actions Logging</a:t>
            </a:r>
            <a:endParaRPr b="1" i="0" sz="1400" u="none" cap="none" strike="noStrike">
              <a:solidFill>
                <a:srgbClr val="000000"/>
              </a:solidFill>
              <a:latin typeface="Arial"/>
              <a:ea typeface="Arial"/>
              <a:cs typeface="Arial"/>
              <a:sym typeface="Arial"/>
            </a:endParaRPr>
          </a:p>
        </p:txBody>
      </p:sp>
      <p:sp>
        <p:nvSpPr>
          <p:cNvPr id="412" name="Google Shape;412;p9"/>
          <p:cNvSpPr/>
          <p:nvPr/>
        </p:nvSpPr>
        <p:spPr>
          <a:xfrm>
            <a:off x="518546" y="4139658"/>
            <a:ext cx="7026900" cy="326708"/>
          </a:xfrm>
          <a:prstGeom prst="rect">
            <a:avLst/>
          </a:prstGeom>
          <a:noFill/>
          <a:ln>
            <a:noFill/>
          </a:ln>
        </p:spPr>
        <p:txBody>
          <a:bodyPr anchorCtr="0" anchor="t" bIns="0" lIns="0" spcFirstLastPara="1" rIns="0" wrap="square" tIns="0">
            <a:noAutofit/>
          </a:bodyPr>
          <a:lstStyle/>
          <a:p>
            <a:pPr indent="0" lvl="0" marL="0" marR="0" rtl="0" algn="l">
              <a:lnSpc>
                <a:spcPct val="212500"/>
              </a:lnSpc>
              <a:spcBef>
                <a:spcPts val="0"/>
              </a:spcBef>
              <a:spcAft>
                <a:spcPts val="0"/>
              </a:spcAft>
              <a:buClr>
                <a:srgbClr val="000000"/>
              </a:buClr>
              <a:buSzPts val="1200"/>
              <a:buFont typeface="Arial"/>
              <a:buNone/>
            </a:pPr>
            <a:r>
              <a:rPr b="0" i="0" lang="en-US" sz="1200" u="none" cap="none" strike="noStrike">
                <a:solidFill>
                  <a:srgbClr val="1B587D"/>
                </a:solidFill>
                <a:latin typeface="Roboto"/>
                <a:ea typeface="Roboto"/>
                <a:cs typeface="Roboto"/>
                <a:sym typeface="Roboto"/>
              </a:rPr>
              <a:t>Log all sensor readings, alerts and agent actions for historical analysis and review.</a:t>
            </a:r>
            <a:endParaRPr b="0" i="0" sz="1200" u="none" cap="none" strike="noStrike">
              <a:solidFill>
                <a:srgbClr val="1B587D"/>
              </a:solidFill>
              <a:latin typeface="Arial"/>
              <a:ea typeface="Arial"/>
              <a:cs typeface="Arial"/>
              <a:sym typeface="Arial"/>
            </a:endParaRPr>
          </a:p>
        </p:txBody>
      </p:sp>
      <p:sp>
        <p:nvSpPr>
          <p:cNvPr id="413" name="Google Shape;413;p9"/>
          <p:cNvSpPr/>
          <p:nvPr/>
        </p:nvSpPr>
        <p:spPr>
          <a:xfrm>
            <a:off x="518546" y="1706481"/>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414" name="Google Shape;414;p9"/>
          <p:cNvSpPr/>
          <p:nvPr/>
        </p:nvSpPr>
        <p:spPr>
          <a:xfrm>
            <a:off x="518545" y="2395617"/>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415" name="Google Shape;415;p9"/>
          <p:cNvSpPr/>
          <p:nvPr/>
        </p:nvSpPr>
        <p:spPr>
          <a:xfrm>
            <a:off x="518545" y="3185972"/>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
        <p:nvSpPr>
          <p:cNvPr id="416" name="Google Shape;416;p9"/>
          <p:cNvSpPr/>
          <p:nvPr/>
        </p:nvSpPr>
        <p:spPr>
          <a:xfrm>
            <a:off x="518545" y="3901573"/>
            <a:ext cx="239400" cy="239400"/>
          </a:xfrm>
          <a:prstGeom prst="star4">
            <a:avLst>
              <a:gd fmla="val 15727" name="adj"/>
            </a:avLst>
          </a:prstGeom>
          <a:noFill/>
          <a:ln cap="flat" cmpd="sng" w="19050">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Bachelor Thesis by Slidesgo">
  <a:themeElements>
    <a:clrScheme name="Simple Light">
      <a:dk1>
        <a:srgbClr val="5C5C5F"/>
      </a:dk1>
      <a:lt1>
        <a:srgbClr val="CFDEE7"/>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Amal Kandeel</dc:creator>
</cp:coreProperties>
</file>